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43"/>
  </p:notesMasterIdLst>
  <p:sldIdLst>
    <p:sldId id="383" r:id="rId2"/>
    <p:sldId id="335" r:id="rId3"/>
    <p:sldId id="381" r:id="rId4"/>
    <p:sldId id="380" r:id="rId5"/>
    <p:sldId id="337" r:id="rId6"/>
    <p:sldId id="338" r:id="rId7"/>
    <p:sldId id="339" r:id="rId8"/>
    <p:sldId id="340" r:id="rId9"/>
    <p:sldId id="346" r:id="rId10"/>
    <p:sldId id="345" r:id="rId11"/>
    <p:sldId id="344" r:id="rId12"/>
    <p:sldId id="343" r:id="rId13"/>
    <p:sldId id="353" r:id="rId14"/>
    <p:sldId id="352" r:id="rId15"/>
    <p:sldId id="351" r:id="rId16"/>
    <p:sldId id="350" r:id="rId17"/>
    <p:sldId id="349" r:id="rId18"/>
    <p:sldId id="348" r:id="rId19"/>
    <p:sldId id="364" r:id="rId20"/>
    <p:sldId id="378" r:id="rId21"/>
    <p:sldId id="363" r:id="rId22"/>
    <p:sldId id="362" r:id="rId23"/>
    <p:sldId id="361" r:id="rId24"/>
    <p:sldId id="360" r:id="rId25"/>
    <p:sldId id="359" r:id="rId26"/>
    <p:sldId id="358" r:id="rId27"/>
    <p:sldId id="357" r:id="rId28"/>
    <p:sldId id="356" r:id="rId29"/>
    <p:sldId id="355" r:id="rId30"/>
    <p:sldId id="370" r:id="rId31"/>
    <p:sldId id="369" r:id="rId32"/>
    <p:sldId id="368" r:id="rId33"/>
    <p:sldId id="367" r:id="rId34"/>
    <p:sldId id="366" r:id="rId35"/>
    <p:sldId id="376" r:id="rId36"/>
    <p:sldId id="375" r:id="rId37"/>
    <p:sldId id="374" r:id="rId38"/>
    <p:sldId id="373" r:id="rId39"/>
    <p:sldId id="382" r:id="rId40"/>
    <p:sldId id="300" r:id="rId41"/>
    <p:sldId id="377" r:id="rId42"/>
  </p:sldIdLst>
  <p:sldSz cx="12192000" cy="6858000"/>
  <p:notesSz cx="7023100" cy="93091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hai Tentis" initials="MT"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03" autoAdjust="0"/>
    <p:restoredTop sz="95853" autoAdjust="0"/>
  </p:normalViewPr>
  <p:slideViewPr>
    <p:cSldViewPr snapToGrid="0">
      <p:cViewPr>
        <p:scale>
          <a:sx n="79" d="100"/>
          <a:sy n="79" d="100"/>
        </p:scale>
        <p:origin x="-84" y="-5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BB7594-F372-BA40-89BE-D50C2F8C40A9}" type="doc">
      <dgm:prSet loTypeId="urn:microsoft.com/office/officeart/2005/8/layout/process1" loCatId="" qsTypeId="urn:microsoft.com/office/officeart/2005/8/quickstyle/simple4" qsCatId="simple" csTypeId="urn:microsoft.com/office/officeart/2005/8/colors/accent1_2" csCatId="accent1" phldr="1"/>
      <dgm:spPr/>
    </dgm:pt>
    <dgm:pt modelId="{74767087-9BBE-0F4E-8A2F-DE5A9FC8D9E5}">
      <dgm:prSet phldrT="[Text]"/>
      <dgm:spPr/>
      <dgm:t>
        <a:bodyPr/>
        <a:lstStyle/>
        <a:p>
          <a:r>
            <a:rPr lang="en-US" dirty="0" smtClean="0"/>
            <a:t>ETAPA I: </a:t>
          </a:r>
          <a:r>
            <a:rPr lang="en-US" dirty="0" err="1" smtClean="0"/>
            <a:t>Stabilirea</a:t>
          </a:r>
          <a:r>
            <a:rPr lang="en-US" dirty="0" smtClean="0"/>
            <a:t> </a:t>
          </a:r>
          <a:r>
            <a:rPr lang="en-US" dirty="0" err="1" smtClean="0"/>
            <a:t>termenilor</a:t>
          </a:r>
          <a:r>
            <a:rPr lang="en-US" dirty="0" smtClean="0"/>
            <a:t> de </a:t>
          </a:r>
          <a:r>
            <a:rPr lang="en-US" dirty="0" err="1" smtClean="0"/>
            <a:t>retragere</a:t>
          </a:r>
          <a:endParaRPr lang="en-US" dirty="0"/>
        </a:p>
      </dgm:t>
    </dgm:pt>
    <dgm:pt modelId="{DDE32F6F-4324-8E44-A6D8-C5A285F90F4D}" type="parTrans" cxnId="{42E877D4-951A-BD44-A01C-A62E62D7F8C7}">
      <dgm:prSet/>
      <dgm:spPr/>
      <dgm:t>
        <a:bodyPr/>
        <a:lstStyle/>
        <a:p>
          <a:endParaRPr lang="en-US"/>
        </a:p>
      </dgm:t>
    </dgm:pt>
    <dgm:pt modelId="{74DD08A2-B7A6-5C41-9C70-716F3AF27DD9}" type="sibTrans" cxnId="{42E877D4-951A-BD44-A01C-A62E62D7F8C7}">
      <dgm:prSet/>
      <dgm:spPr/>
      <dgm:t>
        <a:bodyPr/>
        <a:lstStyle/>
        <a:p>
          <a:endParaRPr lang="en-US"/>
        </a:p>
      </dgm:t>
    </dgm:pt>
    <dgm:pt modelId="{26BA27CB-1F3C-7C48-AC19-FA26BE2E5219}">
      <dgm:prSet phldrT="[Text]"/>
      <dgm:spPr>
        <a:solidFill>
          <a:schemeClr val="accent1">
            <a:lumMod val="50000"/>
          </a:schemeClr>
        </a:solidFill>
      </dgm:spPr>
      <dgm:t>
        <a:bodyPr/>
        <a:lstStyle/>
        <a:p>
          <a:r>
            <a:rPr lang="ro-RO" b="1" dirty="0" smtClean="0">
              <a:solidFill>
                <a:schemeClr val="accent1">
                  <a:lumMod val="75000"/>
                </a:schemeClr>
              </a:solidFill>
            </a:rPr>
            <a:t>Etapa 2: Definirea viitoarei relații dintre UE și Marea Britanie</a:t>
          </a:r>
          <a:endParaRPr lang="en-US" dirty="0"/>
        </a:p>
      </dgm:t>
    </dgm:pt>
    <dgm:pt modelId="{7579F897-E5B8-D149-829C-EF86858DA8AD}" type="parTrans" cxnId="{EC501814-5343-724C-8F92-13AA4314DA23}">
      <dgm:prSet/>
      <dgm:spPr/>
      <dgm:t>
        <a:bodyPr/>
        <a:lstStyle/>
        <a:p>
          <a:endParaRPr lang="en-US"/>
        </a:p>
      </dgm:t>
    </dgm:pt>
    <dgm:pt modelId="{A6A4365E-995E-AB48-A958-7E5143E48358}" type="sibTrans" cxnId="{EC501814-5343-724C-8F92-13AA4314DA23}">
      <dgm:prSet/>
      <dgm:spPr/>
      <dgm:t>
        <a:bodyPr/>
        <a:lstStyle/>
        <a:p>
          <a:endParaRPr lang="en-US"/>
        </a:p>
      </dgm:t>
    </dgm:pt>
    <dgm:pt modelId="{FCBBAA0A-A4B6-2248-B6AB-7FC446FE823E}">
      <dgm:prSet phldrT="[Text]" phldr="1"/>
      <dgm:spPr/>
      <dgm:t>
        <a:bodyPr/>
        <a:lstStyle/>
        <a:p>
          <a:endParaRPr lang="en-US"/>
        </a:p>
      </dgm:t>
    </dgm:pt>
    <dgm:pt modelId="{A7C643C2-D313-1141-9A0F-6A6855762F55}" type="parTrans" cxnId="{D4F4205C-0B9C-D547-BC1E-FCA7A03ED82B}">
      <dgm:prSet/>
      <dgm:spPr/>
      <dgm:t>
        <a:bodyPr/>
        <a:lstStyle/>
        <a:p>
          <a:endParaRPr lang="en-US"/>
        </a:p>
      </dgm:t>
    </dgm:pt>
    <dgm:pt modelId="{D34066ED-5CEB-F046-BC57-44DAC752B472}" type="sibTrans" cxnId="{D4F4205C-0B9C-D547-BC1E-FCA7A03ED82B}">
      <dgm:prSet/>
      <dgm:spPr/>
      <dgm:t>
        <a:bodyPr/>
        <a:lstStyle/>
        <a:p>
          <a:endParaRPr lang="en-US"/>
        </a:p>
      </dgm:t>
    </dgm:pt>
    <dgm:pt modelId="{3756C775-B950-4E49-8E82-CBD07BEB9475}">
      <dgm:prSet phldrT="[Text]"/>
      <dgm:spPr/>
      <dgm:t>
        <a:bodyPr/>
        <a:lstStyle/>
        <a:p>
          <a:r>
            <a:rPr lang="ro-RO" dirty="0" smtClean="0"/>
            <a:t>are drept obiectiv agrearea unei retrageri ordonate, intenția fiind ca această etapă să fie finalizată până la sfârșitul anului 2017; </a:t>
          </a:r>
          <a:endParaRPr lang="en-US" dirty="0"/>
        </a:p>
      </dgm:t>
    </dgm:pt>
    <dgm:pt modelId="{1A8D15C1-A3ED-9D45-AF97-23FB619A9515}" type="parTrans" cxnId="{447160B0-84C4-FD45-B58F-B781714F31EE}">
      <dgm:prSet/>
      <dgm:spPr/>
      <dgm:t>
        <a:bodyPr/>
        <a:lstStyle/>
        <a:p>
          <a:endParaRPr lang="en-US"/>
        </a:p>
      </dgm:t>
    </dgm:pt>
    <dgm:pt modelId="{178563A8-F042-3243-8131-3908FF209F48}" type="sibTrans" cxnId="{447160B0-84C4-FD45-B58F-B781714F31EE}">
      <dgm:prSet/>
      <dgm:spPr/>
      <dgm:t>
        <a:bodyPr/>
        <a:lstStyle/>
        <a:p>
          <a:endParaRPr lang="en-US"/>
        </a:p>
      </dgm:t>
    </dgm:pt>
    <dgm:pt modelId="{3FDEDB03-6FC5-9541-AFE2-A65EB11DDE18}">
      <dgm:prSet/>
      <dgm:spPr/>
      <dgm:t>
        <a:bodyPr/>
        <a:lstStyle/>
        <a:p>
          <a:r>
            <a:rPr lang="ro-RO" smtClean="0"/>
            <a:t>se desfășoară pe parcursul a </a:t>
          </a:r>
          <a:r>
            <a:rPr lang="en-US" smtClean="0"/>
            <a:t>cinci</a:t>
          </a:r>
          <a:r>
            <a:rPr lang="ro-RO" smtClean="0"/>
            <a:t> runde (iunie, iulie, august</a:t>
          </a:r>
          <a:r>
            <a:rPr lang="en-US" smtClean="0"/>
            <a:t>, </a:t>
          </a:r>
          <a:r>
            <a:rPr lang="ro-RO" smtClean="0"/>
            <a:t>septembrie</a:t>
          </a:r>
          <a:r>
            <a:rPr lang="en-US" smtClean="0"/>
            <a:t> </a:t>
          </a:r>
          <a:r>
            <a:rPr lang="ro-RO" smtClean="0"/>
            <a:t>și</a:t>
          </a:r>
          <a:r>
            <a:rPr lang="en-US" smtClean="0"/>
            <a:t> octomb</a:t>
          </a:r>
          <a:r>
            <a:rPr lang="ro-RO" smtClean="0"/>
            <a:t>r</a:t>
          </a:r>
          <a:r>
            <a:rPr lang="en-US" smtClean="0"/>
            <a:t>ie</a:t>
          </a:r>
          <a:r>
            <a:rPr lang="ro-RO" smtClean="0"/>
            <a:t> 2017) ;</a:t>
          </a:r>
          <a:endParaRPr lang="ro-RO" dirty="0" smtClean="0"/>
        </a:p>
      </dgm:t>
    </dgm:pt>
    <dgm:pt modelId="{3029F6F5-7283-9F4B-8C7C-83F0F595A57B}" type="parTrans" cxnId="{FFD4187D-0C43-5C47-B991-55647B62176A}">
      <dgm:prSet/>
      <dgm:spPr/>
      <dgm:t>
        <a:bodyPr/>
        <a:lstStyle/>
        <a:p>
          <a:endParaRPr lang="en-US"/>
        </a:p>
      </dgm:t>
    </dgm:pt>
    <dgm:pt modelId="{100444BD-967E-F34F-832C-5E6B54AAAAF3}" type="sibTrans" cxnId="{FFD4187D-0C43-5C47-B991-55647B62176A}">
      <dgm:prSet/>
      <dgm:spPr/>
      <dgm:t>
        <a:bodyPr/>
        <a:lstStyle/>
        <a:p>
          <a:endParaRPr lang="en-US"/>
        </a:p>
      </dgm:t>
    </dgm:pt>
    <dgm:pt modelId="{E81BE54A-005A-814A-BD56-149B27C2F270}">
      <dgm:prSet/>
      <dgm:spPr/>
      <dgm:t>
        <a:bodyPr/>
        <a:lstStyle/>
        <a:p>
          <a:r>
            <a:rPr lang="ro-RO" smtClean="0"/>
            <a:t>acestea sunt urmate de o </a:t>
          </a:r>
          <a:r>
            <a:rPr lang="ro-RO" b="1" smtClean="0"/>
            <a:t>decizie politică la Consiliul din luna octombrie 2017</a:t>
          </a:r>
          <a:r>
            <a:rPr lang="ro-RO" smtClean="0"/>
            <a:t>, când Statele Membre vor decide dacă s-au înregistrat progrese suficiente.</a:t>
          </a:r>
          <a:endParaRPr lang="ro-RO" dirty="0" smtClean="0"/>
        </a:p>
      </dgm:t>
    </dgm:pt>
    <dgm:pt modelId="{D8391933-70FD-904A-9191-AAF64311B341}" type="parTrans" cxnId="{3BF02928-B08E-EC4E-AEE2-29F0CFFF21A3}">
      <dgm:prSet/>
      <dgm:spPr/>
      <dgm:t>
        <a:bodyPr/>
        <a:lstStyle/>
        <a:p>
          <a:endParaRPr lang="en-US"/>
        </a:p>
      </dgm:t>
    </dgm:pt>
    <dgm:pt modelId="{4C321F1A-3F1E-E748-A530-E184AD9E09FE}" type="sibTrans" cxnId="{3BF02928-B08E-EC4E-AEE2-29F0CFFF21A3}">
      <dgm:prSet/>
      <dgm:spPr/>
      <dgm:t>
        <a:bodyPr/>
        <a:lstStyle/>
        <a:p>
          <a:endParaRPr lang="en-US"/>
        </a:p>
      </dgm:t>
    </dgm:pt>
    <dgm:pt modelId="{86AE3303-CAAB-1744-B62A-8BE67797A140}">
      <dgm:prSet/>
      <dgm:spPr>
        <a:solidFill>
          <a:schemeClr val="accent1">
            <a:lumMod val="50000"/>
          </a:schemeClr>
        </a:solidFill>
      </dgm:spPr>
      <dgm:t>
        <a:bodyPr/>
        <a:lstStyle/>
        <a:p>
          <a:r>
            <a:rPr lang="ro-RO" smtClean="0"/>
            <a:t>demarează în cazul unui vot favorabil la Consiliul din octombrie 2017</a:t>
          </a:r>
          <a:r>
            <a:rPr lang="en-US" smtClean="0"/>
            <a:t>;</a:t>
          </a:r>
          <a:endParaRPr lang="ro-RO" dirty="0" smtClean="0"/>
        </a:p>
      </dgm:t>
    </dgm:pt>
    <dgm:pt modelId="{E48C343C-F7E4-BD4E-80FA-F1ABF00269A9}" type="parTrans" cxnId="{6AB5026B-6ECF-2340-8D21-FA423189A980}">
      <dgm:prSet/>
      <dgm:spPr/>
      <dgm:t>
        <a:bodyPr/>
        <a:lstStyle/>
        <a:p>
          <a:endParaRPr lang="en-US"/>
        </a:p>
      </dgm:t>
    </dgm:pt>
    <dgm:pt modelId="{7B44684B-5DE5-7A44-82D9-A8C2A919EFC9}" type="sibTrans" cxnId="{6AB5026B-6ECF-2340-8D21-FA423189A980}">
      <dgm:prSet/>
      <dgm:spPr/>
      <dgm:t>
        <a:bodyPr/>
        <a:lstStyle/>
        <a:p>
          <a:endParaRPr lang="en-US"/>
        </a:p>
      </dgm:t>
    </dgm:pt>
    <dgm:pt modelId="{5AB07722-7062-5F44-8042-83A94CF2D67C}">
      <dgm:prSet/>
      <dgm:spPr>
        <a:solidFill>
          <a:schemeClr val="accent1">
            <a:lumMod val="50000"/>
          </a:schemeClr>
        </a:solidFill>
      </dgm:spPr>
      <dgm:t>
        <a:bodyPr/>
        <a:lstStyle/>
        <a:p>
          <a:r>
            <a:rPr lang="ro-RO" smtClean="0"/>
            <a:t>această a doua faza va necesita un nou set de linii directoare.</a:t>
          </a:r>
          <a:endParaRPr lang="ro-RO" dirty="0"/>
        </a:p>
      </dgm:t>
    </dgm:pt>
    <dgm:pt modelId="{4314623F-93BD-5144-B06E-B9E7434240BA}" type="parTrans" cxnId="{05118C3F-4B8F-5742-9E1A-493379B1BD08}">
      <dgm:prSet/>
      <dgm:spPr/>
      <dgm:t>
        <a:bodyPr/>
        <a:lstStyle/>
        <a:p>
          <a:endParaRPr lang="en-US"/>
        </a:p>
      </dgm:t>
    </dgm:pt>
    <dgm:pt modelId="{AE2EFC7F-C7F6-6847-A873-05D6CB2677BC}" type="sibTrans" cxnId="{05118C3F-4B8F-5742-9E1A-493379B1BD08}">
      <dgm:prSet/>
      <dgm:spPr/>
      <dgm:t>
        <a:bodyPr/>
        <a:lstStyle/>
        <a:p>
          <a:endParaRPr lang="en-US"/>
        </a:p>
      </dgm:t>
    </dgm:pt>
    <dgm:pt modelId="{E2F5355B-5273-FD4D-AC7D-93F6E480BA0A}" type="pres">
      <dgm:prSet presAssocID="{21BB7594-F372-BA40-89BE-D50C2F8C40A9}" presName="Name0" presStyleCnt="0">
        <dgm:presLayoutVars>
          <dgm:dir/>
          <dgm:resizeHandles val="exact"/>
        </dgm:presLayoutVars>
      </dgm:prSet>
      <dgm:spPr/>
    </dgm:pt>
    <dgm:pt modelId="{F47F2A28-7EB7-8A44-B1E7-FE08084501A8}" type="pres">
      <dgm:prSet presAssocID="{74767087-9BBE-0F4E-8A2F-DE5A9FC8D9E5}" presName="node" presStyleLbl="node1" presStyleIdx="0" presStyleCnt="3">
        <dgm:presLayoutVars>
          <dgm:bulletEnabled val="1"/>
        </dgm:presLayoutVars>
      </dgm:prSet>
      <dgm:spPr/>
      <dgm:t>
        <a:bodyPr/>
        <a:lstStyle/>
        <a:p>
          <a:endParaRPr lang="en-US"/>
        </a:p>
      </dgm:t>
    </dgm:pt>
    <dgm:pt modelId="{7ED2B7C0-F1C0-7048-887A-9B41394167D1}" type="pres">
      <dgm:prSet presAssocID="{74DD08A2-B7A6-5C41-9C70-716F3AF27DD9}" presName="sibTrans" presStyleLbl="sibTrans2D1" presStyleIdx="0" presStyleCnt="2"/>
      <dgm:spPr/>
      <dgm:t>
        <a:bodyPr/>
        <a:lstStyle/>
        <a:p>
          <a:endParaRPr lang="en-US"/>
        </a:p>
      </dgm:t>
    </dgm:pt>
    <dgm:pt modelId="{8B9EFF8E-B666-6247-9F0F-9FF9906A8E71}" type="pres">
      <dgm:prSet presAssocID="{74DD08A2-B7A6-5C41-9C70-716F3AF27DD9}" presName="connectorText" presStyleLbl="sibTrans2D1" presStyleIdx="0" presStyleCnt="2"/>
      <dgm:spPr/>
      <dgm:t>
        <a:bodyPr/>
        <a:lstStyle/>
        <a:p>
          <a:endParaRPr lang="en-US"/>
        </a:p>
      </dgm:t>
    </dgm:pt>
    <dgm:pt modelId="{F9EAB151-B721-B649-9521-914A173CF099}" type="pres">
      <dgm:prSet presAssocID="{26BA27CB-1F3C-7C48-AC19-FA26BE2E5219}" presName="node" presStyleLbl="node1" presStyleIdx="1" presStyleCnt="3">
        <dgm:presLayoutVars>
          <dgm:bulletEnabled val="1"/>
        </dgm:presLayoutVars>
      </dgm:prSet>
      <dgm:spPr/>
      <dgm:t>
        <a:bodyPr/>
        <a:lstStyle/>
        <a:p>
          <a:endParaRPr lang="en-US"/>
        </a:p>
      </dgm:t>
    </dgm:pt>
    <dgm:pt modelId="{83371F01-E872-DA43-89CB-81AE2D43CC2B}" type="pres">
      <dgm:prSet presAssocID="{A6A4365E-995E-AB48-A958-7E5143E48358}" presName="sibTrans" presStyleLbl="sibTrans2D1" presStyleIdx="1" presStyleCnt="2"/>
      <dgm:spPr/>
      <dgm:t>
        <a:bodyPr/>
        <a:lstStyle/>
        <a:p>
          <a:endParaRPr lang="en-US"/>
        </a:p>
      </dgm:t>
    </dgm:pt>
    <dgm:pt modelId="{00AED241-F801-CA47-8A48-3EA1CCB3DAD8}" type="pres">
      <dgm:prSet presAssocID="{A6A4365E-995E-AB48-A958-7E5143E48358}" presName="connectorText" presStyleLbl="sibTrans2D1" presStyleIdx="1" presStyleCnt="2"/>
      <dgm:spPr/>
      <dgm:t>
        <a:bodyPr/>
        <a:lstStyle/>
        <a:p>
          <a:endParaRPr lang="en-US"/>
        </a:p>
      </dgm:t>
    </dgm:pt>
    <dgm:pt modelId="{A773E0F1-C92D-3945-B864-0BD27E1EBEDB}" type="pres">
      <dgm:prSet presAssocID="{FCBBAA0A-A4B6-2248-B6AB-7FC446FE823E}" presName="node" presStyleLbl="node1" presStyleIdx="2" presStyleCnt="3">
        <dgm:presLayoutVars>
          <dgm:bulletEnabled val="1"/>
        </dgm:presLayoutVars>
      </dgm:prSet>
      <dgm:spPr/>
      <dgm:t>
        <a:bodyPr/>
        <a:lstStyle/>
        <a:p>
          <a:endParaRPr lang="en-US"/>
        </a:p>
      </dgm:t>
    </dgm:pt>
  </dgm:ptLst>
  <dgm:cxnLst>
    <dgm:cxn modelId="{7EB61515-88C7-FF4C-B78F-032675F32260}" type="presOf" srcId="{FCBBAA0A-A4B6-2248-B6AB-7FC446FE823E}" destId="{A773E0F1-C92D-3945-B864-0BD27E1EBEDB}" srcOrd="0" destOrd="0" presId="urn:microsoft.com/office/officeart/2005/8/layout/process1"/>
    <dgm:cxn modelId="{FFD4187D-0C43-5C47-B991-55647B62176A}" srcId="{74767087-9BBE-0F4E-8A2F-DE5A9FC8D9E5}" destId="{3FDEDB03-6FC5-9541-AFE2-A65EB11DDE18}" srcOrd="1" destOrd="0" parTransId="{3029F6F5-7283-9F4B-8C7C-83F0F595A57B}" sibTransId="{100444BD-967E-F34F-832C-5E6B54AAAAF3}"/>
    <dgm:cxn modelId="{13E7EEE4-0FAD-ED4F-92C9-B684ABD8709D}" type="presOf" srcId="{74767087-9BBE-0F4E-8A2F-DE5A9FC8D9E5}" destId="{F47F2A28-7EB7-8A44-B1E7-FE08084501A8}" srcOrd="0" destOrd="0" presId="urn:microsoft.com/office/officeart/2005/8/layout/process1"/>
    <dgm:cxn modelId="{54B9BD12-7001-6F43-AA26-9D34B3F78498}" type="presOf" srcId="{21BB7594-F372-BA40-89BE-D50C2F8C40A9}" destId="{E2F5355B-5273-FD4D-AC7D-93F6E480BA0A}" srcOrd="0" destOrd="0" presId="urn:microsoft.com/office/officeart/2005/8/layout/process1"/>
    <dgm:cxn modelId="{D4E8135A-84D4-EA49-9B31-E744936E6CDC}" type="presOf" srcId="{86AE3303-CAAB-1744-B62A-8BE67797A140}" destId="{F9EAB151-B721-B649-9521-914A173CF099}" srcOrd="0" destOrd="1" presId="urn:microsoft.com/office/officeart/2005/8/layout/process1"/>
    <dgm:cxn modelId="{3BF02928-B08E-EC4E-AEE2-29F0CFFF21A3}" srcId="{74767087-9BBE-0F4E-8A2F-DE5A9FC8D9E5}" destId="{E81BE54A-005A-814A-BD56-149B27C2F270}" srcOrd="2" destOrd="0" parTransId="{D8391933-70FD-904A-9191-AAF64311B341}" sibTransId="{4C321F1A-3F1E-E748-A530-E184AD9E09FE}"/>
    <dgm:cxn modelId="{447160B0-84C4-FD45-B58F-B781714F31EE}" srcId="{74767087-9BBE-0F4E-8A2F-DE5A9FC8D9E5}" destId="{3756C775-B950-4E49-8E82-CBD07BEB9475}" srcOrd="0" destOrd="0" parTransId="{1A8D15C1-A3ED-9D45-AF97-23FB619A9515}" sibTransId="{178563A8-F042-3243-8131-3908FF209F48}"/>
    <dgm:cxn modelId="{6AB5026B-6ECF-2340-8D21-FA423189A980}" srcId="{26BA27CB-1F3C-7C48-AC19-FA26BE2E5219}" destId="{86AE3303-CAAB-1744-B62A-8BE67797A140}" srcOrd="0" destOrd="0" parTransId="{E48C343C-F7E4-BD4E-80FA-F1ABF00269A9}" sibTransId="{7B44684B-5DE5-7A44-82D9-A8C2A919EFC9}"/>
    <dgm:cxn modelId="{05118C3F-4B8F-5742-9E1A-493379B1BD08}" srcId="{26BA27CB-1F3C-7C48-AC19-FA26BE2E5219}" destId="{5AB07722-7062-5F44-8042-83A94CF2D67C}" srcOrd="1" destOrd="0" parTransId="{4314623F-93BD-5144-B06E-B9E7434240BA}" sibTransId="{AE2EFC7F-C7F6-6847-A873-05D6CB2677BC}"/>
    <dgm:cxn modelId="{A8A1E26A-F6AD-904F-9FD8-9E8898460DC6}" type="presOf" srcId="{3756C775-B950-4E49-8E82-CBD07BEB9475}" destId="{F47F2A28-7EB7-8A44-B1E7-FE08084501A8}" srcOrd="0" destOrd="1" presId="urn:microsoft.com/office/officeart/2005/8/layout/process1"/>
    <dgm:cxn modelId="{FE02B609-A45E-6948-BABD-440133A91877}" type="presOf" srcId="{74DD08A2-B7A6-5C41-9C70-716F3AF27DD9}" destId="{7ED2B7C0-F1C0-7048-887A-9B41394167D1}" srcOrd="0" destOrd="0" presId="urn:microsoft.com/office/officeart/2005/8/layout/process1"/>
    <dgm:cxn modelId="{2251CBD3-F4BA-4D45-A2E3-84F9A3072312}" type="presOf" srcId="{74DD08A2-B7A6-5C41-9C70-716F3AF27DD9}" destId="{8B9EFF8E-B666-6247-9F0F-9FF9906A8E71}" srcOrd="1" destOrd="0" presId="urn:microsoft.com/office/officeart/2005/8/layout/process1"/>
    <dgm:cxn modelId="{42E877D4-951A-BD44-A01C-A62E62D7F8C7}" srcId="{21BB7594-F372-BA40-89BE-D50C2F8C40A9}" destId="{74767087-9BBE-0F4E-8A2F-DE5A9FC8D9E5}" srcOrd="0" destOrd="0" parTransId="{DDE32F6F-4324-8E44-A6D8-C5A285F90F4D}" sibTransId="{74DD08A2-B7A6-5C41-9C70-716F3AF27DD9}"/>
    <dgm:cxn modelId="{B122EA0F-9849-7344-9AB7-FCFC2BD30EFE}" type="presOf" srcId="{3FDEDB03-6FC5-9541-AFE2-A65EB11DDE18}" destId="{F47F2A28-7EB7-8A44-B1E7-FE08084501A8}" srcOrd="0" destOrd="2" presId="urn:microsoft.com/office/officeart/2005/8/layout/process1"/>
    <dgm:cxn modelId="{9770382B-5D59-9048-8D44-7FB28AA65B5E}" type="presOf" srcId="{5AB07722-7062-5F44-8042-83A94CF2D67C}" destId="{F9EAB151-B721-B649-9521-914A173CF099}" srcOrd="0" destOrd="2" presId="urn:microsoft.com/office/officeart/2005/8/layout/process1"/>
    <dgm:cxn modelId="{5199FEEA-DD91-384B-B663-6D51D06F04A6}" type="presOf" srcId="{26BA27CB-1F3C-7C48-AC19-FA26BE2E5219}" destId="{F9EAB151-B721-B649-9521-914A173CF099}" srcOrd="0" destOrd="0" presId="urn:microsoft.com/office/officeart/2005/8/layout/process1"/>
    <dgm:cxn modelId="{EC501814-5343-724C-8F92-13AA4314DA23}" srcId="{21BB7594-F372-BA40-89BE-D50C2F8C40A9}" destId="{26BA27CB-1F3C-7C48-AC19-FA26BE2E5219}" srcOrd="1" destOrd="0" parTransId="{7579F897-E5B8-D149-829C-EF86858DA8AD}" sibTransId="{A6A4365E-995E-AB48-A958-7E5143E48358}"/>
    <dgm:cxn modelId="{D4F4205C-0B9C-D547-BC1E-FCA7A03ED82B}" srcId="{21BB7594-F372-BA40-89BE-D50C2F8C40A9}" destId="{FCBBAA0A-A4B6-2248-B6AB-7FC446FE823E}" srcOrd="2" destOrd="0" parTransId="{A7C643C2-D313-1141-9A0F-6A6855762F55}" sibTransId="{D34066ED-5CEB-F046-BC57-44DAC752B472}"/>
    <dgm:cxn modelId="{92CEE418-533C-5147-A2DA-5DEFE6DC8978}" type="presOf" srcId="{E81BE54A-005A-814A-BD56-149B27C2F270}" destId="{F47F2A28-7EB7-8A44-B1E7-FE08084501A8}" srcOrd="0" destOrd="3" presId="urn:microsoft.com/office/officeart/2005/8/layout/process1"/>
    <dgm:cxn modelId="{82668148-FFE0-8C4B-8620-A2B1C7E5D412}" type="presOf" srcId="{A6A4365E-995E-AB48-A958-7E5143E48358}" destId="{83371F01-E872-DA43-89CB-81AE2D43CC2B}" srcOrd="0" destOrd="0" presId="urn:microsoft.com/office/officeart/2005/8/layout/process1"/>
    <dgm:cxn modelId="{CB28EA7D-1D2F-A846-93AB-9BCBC93D7662}" type="presOf" srcId="{A6A4365E-995E-AB48-A958-7E5143E48358}" destId="{00AED241-F801-CA47-8A48-3EA1CCB3DAD8}" srcOrd="1" destOrd="0" presId="urn:microsoft.com/office/officeart/2005/8/layout/process1"/>
    <dgm:cxn modelId="{D21C0335-1C46-3B42-AC00-2EE9A284CBDB}" type="presParOf" srcId="{E2F5355B-5273-FD4D-AC7D-93F6E480BA0A}" destId="{F47F2A28-7EB7-8A44-B1E7-FE08084501A8}" srcOrd="0" destOrd="0" presId="urn:microsoft.com/office/officeart/2005/8/layout/process1"/>
    <dgm:cxn modelId="{AED70A68-864A-EF42-A3A0-B9189F57F383}" type="presParOf" srcId="{E2F5355B-5273-FD4D-AC7D-93F6E480BA0A}" destId="{7ED2B7C0-F1C0-7048-887A-9B41394167D1}" srcOrd="1" destOrd="0" presId="urn:microsoft.com/office/officeart/2005/8/layout/process1"/>
    <dgm:cxn modelId="{27D2D178-8AA6-6645-B4DD-22A132CE7E5D}" type="presParOf" srcId="{7ED2B7C0-F1C0-7048-887A-9B41394167D1}" destId="{8B9EFF8E-B666-6247-9F0F-9FF9906A8E71}" srcOrd="0" destOrd="0" presId="urn:microsoft.com/office/officeart/2005/8/layout/process1"/>
    <dgm:cxn modelId="{752986E7-0BA6-CD4B-80F4-79AC7D247ADF}" type="presParOf" srcId="{E2F5355B-5273-FD4D-AC7D-93F6E480BA0A}" destId="{F9EAB151-B721-B649-9521-914A173CF099}" srcOrd="2" destOrd="0" presId="urn:microsoft.com/office/officeart/2005/8/layout/process1"/>
    <dgm:cxn modelId="{4E9F383A-3EFB-5C48-B87C-5C7DDA4165A1}" type="presParOf" srcId="{E2F5355B-5273-FD4D-AC7D-93F6E480BA0A}" destId="{83371F01-E872-DA43-89CB-81AE2D43CC2B}" srcOrd="3" destOrd="0" presId="urn:microsoft.com/office/officeart/2005/8/layout/process1"/>
    <dgm:cxn modelId="{7B612898-9715-2349-82F7-E3D5D2E42F58}" type="presParOf" srcId="{83371F01-E872-DA43-89CB-81AE2D43CC2B}" destId="{00AED241-F801-CA47-8A48-3EA1CCB3DAD8}" srcOrd="0" destOrd="0" presId="urn:microsoft.com/office/officeart/2005/8/layout/process1"/>
    <dgm:cxn modelId="{ED256705-0B01-7745-997D-84C10C0ABD91}" type="presParOf" srcId="{E2F5355B-5273-FD4D-AC7D-93F6E480BA0A}" destId="{A773E0F1-C92D-3945-B864-0BD27E1EBED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5176AB-8553-4642-B13F-B023A743CD9B}" type="doc">
      <dgm:prSet loTypeId="urn:microsoft.com/office/officeart/2005/8/layout/process1" loCatId="" qsTypeId="urn:microsoft.com/office/officeart/2005/8/quickstyle/simple4" qsCatId="simple" csTypeId="urn:microsoft.com/office/officeart/2005/8/colors/accent1_2" csCatId="accent1" phldr="1"/>
      <dgm:spPr/>
    </dgm:pt>
    <dgm:pt modelId="{FE954E6B-F415-844A-AC56-97A45103DCEF}">
      <dgm:prSet phldrT="[Text]" custT="1"/>
      <dgm:spPr/>
      <dgm:t>
        <a:bodyPr/>
        <a:lstStyle/>
        <a:p>
          <a:r>
            <a:rPr lang="ro-RO" sz="2000" b="1" dirty="0" smtClean="0">
              <a:solidFill>
                <a:schemeClr val="bg1"/>
              </a:solidFill>
            </a:rPr>
            <a:t>Etapa 1</a:t>
          </a:r>
          <a:r>
            <a:rPr lang="ro-RO" sz="2000" dirty="0" smtClean="0">
              <a:solidFill>
                <a:schemeClr val="bg1"/>
              </a:solidFill>
            </a:rPr>
            <a:t>: </a:t>
          </a:r>
          <a:r>
            <a:rPr lang="ro-RO" sz="2000" b="1" dirty="0" smtClean="0">
              <a:solidFill>
                <a:schemeClr val="bg1"/>
              </a:solidFill>
            </a:rPr>
            <a:t>Stabilirea termenilor de retragere</a:t>
          </a:r>
          <a:endParaRPr lang="en-US" sz="2000" dirty="0">
            <a:solidFill>
              <a:schemeClr val="bg1"/>
            </a:solidFill>
          </a:endParaRPr>
        </a:p>
      </dgm:t>
    </dgm:pt>
    <dgm:pt modelId="{1D9D6480-854C-B349-AFF5-E07DC28EB134}" type="parTrans" cxnId="{F7B8F603-81E1-AB4D-B5D2-B195DEA17D5B}">
      <dgm:prSet/>
      <dgm:spPr/>
      <dgm:t>
        <a:bodyPr/>
        <a:lstStyle/>
        <a:p>
          <a:endParaRPr lang="en-US"/>
        </a:p>
      </dgm:t>
    </dgm:pt>
    <dgm:pt modelId="{E16E64AE-F9E2-E84B-8E15-581629CC5F88}" type="sibTrans" cxnId="{F7B8F603-81E1-AB4D-B5D2-B195DEA17D5B}">
      <dgm:prSet/>
      <dgm:spPr/>
      <dgm:t>
        <a:bodyPr/>
        <a:lstStyle/>
        <a:p>
          <a:endParaRPr lang="en-US"/>
        </a:p>
      </dgm:t>
    </dgm:pt>
    <dgm:pt modelId="{62716521-F19D-A844-B42E-62C2C61A7EA6}">
      <dgm:prSet phldrT="[Text]" custT="1"/>
      <dgm:spPr>
        <a:gradFill rotWithShape="0">
          <a:gsLst>
            <a:gs pos="22000">
              <a:schemeClr val="accent1">
                <a:hueOff val="0"/>
                <a:satOff val="0"/>
                <a:lumOff val="0"/>
                <a:alphaOff val="0"/>
                <a:satMod val="103000"/>
                <a:lumMod val="102000"/>
                <a:tint val="94000"/>
              </a:schemeClr>
            </a:gs>
            <a:gs pos="10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dgm:spPr>
      <dgm:t>
        <a:bodyPr/>
        <a:lstStyle/>
        <a:p>
          <a:r>
            <a:rPr lang="ro-RO" sz="2000" b="1" dirty="0" smtClean="0">
              <a:solidFill>
                <a:schemeClr val="bg1"/>
              </a:solidFill>
            </a:rPr>
            <a:t>Etapa 2: Definirea viitoarei relații dintre UE și Marea Britanie</a:t>
          </a:r>
          <a:endParaRPr lang="en-US" sz="2000" dirty="0">
            <a:solidFill>
              <a:schemeClr val="bg1"/>
            </a:solidFill>
          </a:endParaRPr>
        </a:p>
      </dgm:t>
    </dgm:pt>
    <dgm:pt modelId="{012FA748-74B6-A949-AE95-9A8BE7EE9D46}" type="parTrans" cxnId="{2963D3EE-4AD2-A647-A775-05652CFCA3EE}">
      <dgm:prSet/>
      <dgm:spPr/>
      <dgm:t>
        <a:bodyPr/>
        <a:lstStyle/>
        <a:p>
          <a:endParaRPr lang="en-US"/>
        </a:p>
      </dgm:t>
    </dgm:pt>
    <dgm:pt modelId="{B6F2B140-2D18-754F-854C-78AA077DF870}" type="sibTrans" cxnId="{2963D3EE-4AD2-A647-A775-05652CFCA3EE}">
      <dgm:prSet/>
      <dgm:spPr/>
      <dgm:t>
        <a:bodyPr/>
        <a:lstStyle/>
        <a:p>
          <a:endParaRPr lang="en-US"/>
        </a:p>
      </dgm:t>
    </dgm:pt>
    <dgm:pt modelId="{AECB3C04-FA04-9041-A066-6CC8540FB609}">
      <dgm:prSet/>
      <dgm:spPr/>
      <dgm:t>
        <a:bodyPr/>
        <a:lstStyle/>
        <a:p>
          <a:r>
            <a:rPr lang="ro-RO" sz="1300" dirty="0" smtClean="0"/>
            <a:t>are drept obiectiv agrearea unei retrageri ordonate, intenția fiind ca această etapă să fie finalizată până la sfârșitul anului 2017; </a:t>
          </a:r>
        </a:p>
      </dgm:t>
    </dgm:pt>
    <dgm:pt modelId="{3B34E349-FB97-844B-88B3-B7F56D41276F}" type="parTrans" cxnId="{617BE5D2-3861-2149-A2F9-2DBA84274AE2}">
      <dgm:prSet/>
      <dgm:spPr/>
      <dgm:t>
        <a:bodyPr/>
        <a:lstStyle/>
        <a:p>
          <a:endParaRPr lang="en-US"/>
        </a:p>
      </dgm:t>
    </dgm:pt>
    <dgm:pt modelId="{CFB07B28-6383-FF4F-BFE5-835230240A41}" type="sibTrans" cxnId="{617BE5D2-3861-2149-A2F9-2DBA84274AE2}">
      <dgm:prSet/>
      <dgm:spPr/>
      <dgm:t>
        <a:bodyPr/>
        <a:lstStyle/>
        <a:p>
          <a:endParaRPr lang="en-US"/>
        </a:p>
      </dgm:t>
    </dgm:pt>
    <dgm:pt modelId="{2B77EC50-3827-9F49-9897-711123B50AAF}">
      <dgm:prSet/>
      <dgm:spPr/>
      <dgm:t>
        <a:bodyPr/>
        <a:lstStyle/>
        <a:p>
          <a:r>
            <a:rPr lang="ro-RO" sz="1300" smtClean="0"/>
            <a:t>se desfășoară pe parcursul a </a:t>
          </a:r>
          <a:r>
            <a:rPr lang="en-US" sz="1300" smtClean="0"/>
            <a:t>cinci</a:t>
          </a:r>
          <a:r>
            <a:rPr lang="ro-RO" sz="1300" smtClean="0"/>
            <a:t> runde (iunie, iulie, august</a:t>
          </a:r>
          <a:r>
            <a:rPr lang="en-US" sz="1300" smtClean="0"/>
            <a:t>, </a:t>
          </a:r>
          <a:r>
            <a:rPr lang="ro-RO" sz="1300" smtClean="0"/>
            <a:t>septembrie</a:t>
          </a:r>
          <a:r>
            <a:rPr lang="en-US" sz="1300" smtClean="0"/>
            <a:t> </a:t>
          </a:r>
          <a:r>
            <a:rPr lang="ro-RO" sz="1300" smtClean="0"/>
            <a:t>și</a:t>
          </a:r>
          <a:r>
            <a:rPr lang="en-US" sz="1300" smtClean="0"/>
            <a:t> octomb</a:t>
          </a:r>
          <a:r>
            <a:rPr lang="ro-RO" sz="1300" smtClean="0"/>
            <a:t>r</a:t>
          </a:r>
          <a:r>
            <a:rPr lang="en-US" sz="1300" smtClean="0"/>
            <a:t>ie</a:t>
          </a:r>
          <a:r>
            <a:rPr lang="ro-RO" sz="1300" smtClean="0"/>
            <a:t> 2017) ;</a:t>
          </a:r>
          <a:endParaRPr lang="ro-RO" sz="1300" dirty="0" smtClean="0"/>
        </a:p>
      </dgm:t>
    </dgm:pt>
    <dgm:pt modelId="{37F36534-B373-E840-B73A-FA8CDDE7A125}" type="parTrans" cxnId="{952E8E0C-4EEF-B54A-B91D-652F9A825149}">
      <dgm:prSet/>
      <dgm:spPr/>
      <dgm:t>
        <a:bodyPr/>
        <a:lstStyle/>
        <a:p>
          <a:endParaRPr lang="en-US"/>
        </a:p>
      </dgm:t>
    </dgm:pt>
    <dgm:pt modelId="{DD5DADCF-599D-A340-95E1-A47438605422}" type="sibTrans" cxnId="{952E8E0C-4EEF-B54A-B91D-652F9A825149}">
      <dgm:prSet/>
      <dgm:spPr/>
      <dgm:t>
        <a:bodyPr/>
        <a:lstStyle/>
        <a:p>
          <a:endParaRPr lang="en-US"/>
        </a:p>
      </dgm:t>
    </dgm:pt>
    <dgm:pt modelId="{97F8B9B0-1ED4-7443-AA8B-0E15CA6D76F2}">
      <dgm:prSet/>
      <dgm:spPr/>
      <dgm:t>
        <a:bodyPr/>
        <a:lstStyle/>
        <a:p>
          <a:r>
            <a:rPr lang="ro-RO" sz="1300" dirty="0" smtClean="0"/>
            <a:t>acestea sunt urmate de o </a:t>
          </a:r>
          <a:r>
            <a:rPr lang="ro-RO" sz="1300" b="1" dirty="0" smtClean="0"/>
            <a:t>decizie politică la Consiliul din luna octombrie 2017</a:t>
          </a:r>
          <a:r>
            <a:rPr lang="ro-RO" sz="1300" dirty="0" smtClean="0"/>
            <a:t>, când Statele Membre vor decide dacă s-au înregistrat progrese suficiente.</a:t>
          </a:r>
        </a:p>
      </dgm:t>
    </dgm:pt>
    <dgm:pt modelId="{B507A767-D8F6-1045-88F4-00849ABA0918}" type="parTrans" cxnId="{19E23441-FC0B-F64A-8ED7-60D22B9F7872}">
      <dgm:prSet/>
      <dgm:spPr/>
      <dgm:t>
        <a:bodyPr/>
        <a:lstStyle/>
        <a:p>
          <a:endParaRPr lang="en-US"/>
        </a:p>
      </dgm:t>
    </dgm:pt>
    <dgm:pt modelId="{FE6F7777-69F0-6342-A385-56ECCF3B9C9A}" type="sibTrans" cxnId="{19E23441-FC0B-F64A-8ED7-60D22B9F7872}">
      <dgm:prSet/>
      <dgm:spPr/>
      <dgm:t>
        <a:bodyPr/>
        <a:lstStyle/>
        <a:p>
          <a:endParaRPr lang="en-US"/>
        </a:p>
      </dgm:t>
    </dgm:pt>
    <dgm:pt modelId="{BEB5CFB8-B4B5-F64E-BE6F-201592C69617}">
      <dgm:prSet/>
      <dgm:spPr>
        <a:gradFill rotWithShape="0">
          <a:gsLst>
            <a:gs pos="22000">
              <a:schemeClr val="accent1">
                <a:hueOff val="0"/>
                <a:satOff val="0"/>
                <a:lumOff val="0"/>
                <a:alphaOff val="0"/>
                <a:satMod val="103000"/>
                <a:lumMod val="102000"/>
                <a:tint val="94000"/>
              </a:schemeClr>
            </a:gs>
            <a:gs pos="10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dgm:spPr>
      <dgm:t>
        <a:bodyPr/>
        <a:lstStyle/>
        <a:p>
          <a:r>
            <a:rPr lang="ro-RO" sz="1300" smtClean="0"/>
            <a:t>demarează în cazul unui vot favorabil la Consiliul din octombrie 2017</a:t>
          </a:r>
          <a:r>
            <a:rPr lang="en-US" sz="1300" smtClean="0"/>
            <a:t>;</a:t>
          </a:r>
          <a:endParaRPr lang="ro-RO" sz="1300" dirty="0" smtClean="0"/>
        </a:p>
      </dgm:t>
    </dgm:pt>
    <dgm:pt modelId="{E13D87A7-2C15-DE45-96B1-AE82380740B9}" type="parTrans" cxnId="{655042FC-F8B6-E249-A6F5-461F4C94C475}">
      <dgm:prSet/>
      <dgm:spPr/>
      <dgm:t>
        <a:bodyPr/>
        <a:lstStyle/>
        <a:p>
          <a:endParaRPr lang="en-US"/>
        </a:p>
      </dgm:t>
    </dgm:pt>
    <dgm:pt modelId="{7F506190-330B-464B-A39E-A6AF84EFE1B1}" type="sibTrans" cxnId="{655042FC-F8B6-E249-A6F5-461F4C94C475}">
      <dgm:prSet/>
      <dgm:spPr/>
      <dgm:t>
        <a:bodyPr/>
        <a:lstStyle/>
        <a:p>
          <a:endParaRPr lang="en-US"/>
        </a:p>
      </dgm:t>
    </dgm:pt>
    <dgm:pt modelId="{CEC4F492-10F8-B248-A3F2-CE36158DE0D9}">
      <dgm:prSet/>
      <dgm:spPr>
        <a:gradFill rotWithShape="0">
          <a:gsLst>
            <a:gs pos="22000">
              <a:schemeClr val="accent1">
                <a:hueOff val="0"/>
                <a:satOff val="0"/>
                <a:lumOff val="0"/>
                <a:alphaOff val="0"/>
                <a:satMod val="103000"/>
                <a:lumMod val="102000"/>
                <a:tint val="94000"/>
              </a:schemeClr>
            </a:gs>
            <a:gs pos="10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dgm:spPr>
      <dgm:t>
        <a:bodyPr/>
        <a:lstStyle/>
        <a:p>
          <a:r>
            <a:rPr lang="ro-RO" sz="1300" dirty="0" smtClean="0"/>
            <a:t>această a doua faza va necesita un nou set de linii directoare.</a:t>
          </a:r>
          <a:endParaRPr lang="ro-RO" sz="1300" dirty="0"/>
        </a:p>
      </dgm:t>
    </dgm:pt>
    <dgm:pt modelId="{FB082527-D192-7648-8647-26B201CC5FEA}" type="parTrans" cxnId="{141DFF0A-51FE-5740-912E-F4C99840C7C3}">
      <dgm:prSet/>
      <dgm:spPr/>
      <dgm:t>
        <a:bodyPr/>
        <a:lstStyle/>
        <a:p>
          <a:endParaRPr lang="en-US"/>
        </a:p>
      </dgm:t>
    </dgm:pt>
    <dgm:pt modelId="{101E6493-5F0E-CB42-A52B-6D0E70202DC3}" type="sibTrans" cxnId="{141DFF0A-51FE-5740-912E-F4C99840C7C3}">
      <dgm:prSet/>
      <dgm:spPr/>
      <dgm:t>
        <a:bodyPr/>
        <a:lstStyle/>
        <a:p>
          <a:endParaRPr lang="en-US"/>
        </a:p>
      </dgm:t>
    </dgm:pt>
    <dgm:pt modelId="{CA9DDC4F-63D9-5E43-B882-318EA04C6E2A}" type="pres">
      <dgm:prSet presAssocID="{9C5176AB-8553-4642-B13F-B023A743CD9B}" presName="Name0" presStyleCnt="0">
        <dgm:presLayoutVars>
          <dgm:dir/>
          <dgm:resizeHandles val="exact"/>
        </dgm:presLayoutVars>
      </dgm:prSet>
      <dgm:spPr/>
    </dgm:pt>
    <dgm:pt modelId="{0636D0F9-9A83-7543-A301-5988916F6837}" type="pres">
      <dgm:prSet presAssocID="{FE954E6B-F415-844A-AC56-97A45103DCEF}" presName="node" presStyleLbl="node1" presStyleIdx="0" presStyleCnt="2" custScaleX="120495">
        <dgm:presLayoutVars>
          <dgm:bulletEnabled val="1"/>
        </dgm:presLayoutVars>
      </dgm:prSet>
      <dgm:spPr/>
      <dgm:t>
        <a:bodyPr/>
        <a:lstStyle/>
        <a:p>
          <a:endParaRPr lang="en-US"/>
        </a:p>
      </dgm:t>
    </dgm:pt>
    <dgm:pt modelId="{C25391F9-4FA7-F949-8A45-CE613C7BC60D}" type="pres">
      <dgm:prSet presAssocID="{E16E64AE-F9E2-E84B-8E15-581629CC5F88}" presName="sibTrans" presStyleLbl="sibTrans2D1" presStyleIdx="0" presStyleCnt="1" custScaleX="100051" custScaleY="64583"/>
      <dgm:spPr/>
      <dgm:t>
        <a:bodyPr/>
        <a:lstStyle/>
        <a:p>
          <a:endParaRPr lang="en-US"/>
        </a:p>
      </dgm:t>
    </dgm:pt>
    <dgm:pt modelId="{4EE0E540-4A6E-2D47-906F-2E50172605F4}" type="pres">
      <dgm:prSet presAssocID="{E16E64AE-F9E2-E84B-8E15-581629CC5F88}" presName="connectorText" presStyleLbl="sibTrans2D1" presStyleIdx="0" presStyleCnt="1"/>
      <dgm:spPr/>
      <dgm:t>
        <a:bodyPr/>
        <a:lstStyle/>
        <a:p>
          <a:endParaRPr lang="en-US"/>
        </a:p>
      </dgm:t>
    </dgm:pt>
    <dgm:pt modelId="{24D18BA9-0D93-BB47-A274-5B357422042E}" type="pres">
      <dgm:prSet presAssocID="{62716521-F19D-A844-B42E-62C2C61A7EA6}" presName="node" presStyleLbl="node1" presStyleIdx="1" presStyleCnt="2" custScaleX="118824">
        <dgm:presLayoutVars>
          <dgm:bulletEnabled val="1"/>
        </dgm:presLayoutVars>
      </dgm:prSet>
      <dgm:spPr/>
      <dgm:t>
        <a:bodyPr/>
        <a:lstStyle/>
        <a:p>
          <a:endParaRPr lang="en-US"/>
        </a:p>
      </dgm:t>
    </dgm:pt>
  </dgm:ptLst>
  <dgm:cxnLst>
    <dgm:cxn modelId="{9709EE90-A0E9-6B41-A115-6D3314BFF41A}" type="presOf" srcId="{FE954E6B-F415-844A-AC56-97A45103DCEF}" destId="{0636D0F9-9A83-7543-A301-5988916F6837}" srcOrd="0" destOrd="0" presId="urn:microsoft.com/office/officeart/2005/8/layout/process1"/>
    <dgm:cxn modelId="{FC7EC91A-E378-2D41-8164-7109E0A00A8D}" type="presOf" srcId="{2B77EC50-3827-9F49-9897-711123B50AAF}" destId="{0636D0F9-9A83-7543-A301-5988916F6837}" srcOrd="0" destOrd="2" presId="urn:microsoft.com/office/officeart/2005/8/layout/process1"/>
    <dgm:cxn modelId="{DF8D3DE6-05CE-154A-B18E-935BC15E1F42}" type="presOf" srcId="{97F8B9B0-1ED4-7443-AA8B-0E15CA6D76F2}" destId="{0636D0F9-9A83-7543-A301-5988916F6837}" srcOrd="0" destOrd="3" presId="urn:microsoft.com/office/officeart/2005/8/layout/process1"/>
    <dgm:cxn modelId="{952E8E0C-4EEF-B54A-B91D-652F9A825149}" srcId="{FE954E6B-F415-844A-AC56-97A45103DCEF}" destId="{2B77EC50-3827-9F49-9897-711123B50AAF}" srcOrd="1" destOrd="0" parTransId="{37F36534-B373-E840-B73A-FA8CDDE7A125}" sibTransId="{DD5DADCF-599D-A340-95E1-A47438605422}"/>
    <dgm:cxn modelId="{2963D3EE-4AD2-A647-A775-05652CFCA3EE}" srcId="{9C5176AB-8553-4642-B13F-B023A743CD9B}" destId="{62716521-F19D-A844-B42E-62C2C61A7EA6}" srcOrd="1" destOrd="0" parTransId="{012FA748-74B6-A949-AE95-9A8BE7EE9D46}" sibTransId="{B6F2B140-2D18-754F-854C-78AA077DF870}"/>
    <dgm:cxn modelId="{141DFF0A-51FE-5740-912E-F4C99840C7C3}" srcId="{62716521-F19D-A844-B42E-62C2C61A7EA6}" destId="{CEC4F492-10F8-B248-A3F2-CE36158DE0D9}" srcOrd="1" destOrd="0" parTransId="{FB082527-D192-7648-8647-26B201CC5FEA}" sibTransId="{101E6493-5F0E-CB42-A52B-6D0E70202DC3}"/>
    <dgm:cxn modelId="{A4CFE1AF-6400-F044-9ACF-31F49D8883D5}" type="presOf" srcId="{9C5176AB-8553-4642-B13F-B023A743CD9B}" destId="{CA9DDC4F-63D9-5E43-B882-318EA04C6E2A}" srcOrd="0" destOrd="0" presId="urn:microsoft.com/office/officeart/2005/8/layout/process1"/>
    <dgm:cxn modelId="{655042FC-F8B6-E249-A6F5-461F4C94C475}" srcId="{62716521-F19D-A844-B42E-62C2C61A7EA6}" destId="{BEB5CFB8-B4B5-F64E-BE6F-201592C69617}" srcOrd="0" destOrd="0" parTransId="{E13D87A7-2C15-DE45-96B1-AE82380740B9}" sibTransId="{7F506190-330B-464B-A39E-A6AF84EFE1B1}"/>
    <dgm:cxn modelId="{8CE154EC-2EFA-D946-8C01-84603A49FCDD}" type="presOf" srcId="{E16E64AE-F9E2-E84B-8E15-581629CC5F88}" destId="{4EE0E540-4A6E-2D47-906F-2E50172605F4}" srcOrd="1" destOrd="0" presId="urn:microsoft.com/office/officeart/2005/8/layout/process1"/>
    <dgm:cxn modelId="{19E23441-FC0B-F64A-8ED7-60D22B9F7872}" srcId="{FE954E6B-F415-844A-AC56-97A45103DCEF}" destId="{97F8B9B0-1ED4-7443-AA8B-0E15CA6D76F2}" srcOrd="2" destOrd="0" parTransId="{B507A767-D8F6-1045-88F4-00849ABA0918}" sibTransId="{FE6F7777-69F0-6342-A385-56ECCF3B9C9A}"/>
    <dgm:cxn modelId="{B2A29A49-85DA-1A48-A6CD-9FDE612A4173}" type="presOf" srcId="{BEB5CFB8-B4B5-F64E-BE6F-201592C69617}" destId="{24D18BA9-0D93-BB47-A274-5B357422042E}" srcOrd="0" destOrd="1" presId="urn:microsoft.com/office/officeart/2005/8/layout/process1"/>
    <dgm:cxn modelId="{EA30F4AA-9F98-9C41-AF15-8BE4A7A14DA7}" type="presOf" srcId="{62716521-F19D-A844-B42E-62C2C61A7EA6}" destId="{24D18BA9-0D93-BB47-A274-5B357422042E}" srcOrd="0" destOrd="0" presId="urn:microsoft.com/office/officeart/2005/8/layout/process1"/>
    <dgm:cxn modelId="{617BE5D2-3861-2149-A2F9-2DBA84274AE2}" srcId="{FE954E6B-F415-844A-AC56-97A45103DCEF}" destId="{AECB3C04-FA04-9041-A066-6CC8540FB609}" srcOrd="0" destOrd="0" parTransId="{3B34E349-FB97-844B-88B3-B7F56D41276F}" sibTransId="{CFB07B28-6383-FF4F-BFE5-835230240A41}"/>
    <dgm:cxn modelId="{A8A4FC11-793D-1B4D-B68D-313B5BAC2A0C}" type="presOf" srcId="{AECB3C04-FA04-9041-A066-6CC8540FB609}" destId="{0636D0F9-9A83-7543-A301-5988916F6837}" srcOrd="0" destOrd="1" presId="urn:microsoft.com/office/officeart/2005/8/layout/process1"/>
    <dgm:cxn modelId="{F7B8F603-81E1-AB4D-B5D2-B195DEA17D5B}" srcId="{9C5176AB-8553-4642-B13F-B023A743CD9B}" destId="{FE954E6B-F415-844A-AC56-97A45103DCEF}" srcOrd="0" destOrd="0" parTransId="{1D9D6480-854C-B349-AFF5-E07DC28EB134}" sibTransId="{E16E64AE-F9E2-E84B-8E15-581629CC5F88}"/>
    <dgm:cxn modelId="{3A131173-62A5-E74C-92A2-14C2944B7C2E}" type="presOf" srcId="{CEC4F492-10F8-B248-A3F2-CE36158DE0D9}" destId="{24D18BA9-0D93-BB47-A274-5B357422042E}" srcOrd="0" destOrd="2" presId="urn:microsoft.com/office/officeart/2005/8/layout/process1"/>
    <dgm:cxn modelId="{D91430F6-8264-164F-B63E-CB9114C45CFF}" type="presOf" srcId="{E16E64AE-F9E2-E84B-8E15-581629CC5F88}" destId="{C25391F9-4FA7-F949-8A45-CE613C7BC60D}" srcOrd="0" destOrd="0" presId="urn:microsoft.com/office/officeart/2005/8/layout/process1"/>
    <dgm:cxn modelId="{4DD298B9-ACEC-FB48-AA4F-D70E30D2E0EB}" type="presParOf" srcId="{CA9DDC4F-63D9-5E43-B882-318EA04C6E2A}" destId="{0636D0F9-9A83-7543-A301-5988916F6837}" srcOrd="0" destOrd="0" presId="urn:microsoft.com/office/officeart/2005/8/layout/process1"/>
    <dgm:cxn modelId="{36E31865-457C-A64F-8276-8134D5419EC7}" type="presParOf" srcId="{CA9DDC4F-63D9-5E43-B882-318EA04C6E2A}" destId="{C25391F9-4FA7-F949-8A45-CE613C7BC60D}" srcOrd="1" destOrd="0" presId="urn:microsoft.com/office/officeart/2005/8/layout/process1"/>
    <dgm:cxn modelId="{B8000486-839D-0148-82A9-C17F2F1BE5CB}" type="presParOf" srcId="{C25391F9-4FA7-F949-8A45-CE613C7BC60D}" destId="{4EE0E540-4A6E-2D47-906F-2E50172605F4}" srcOrd="0" destOrd="0" presId="urn:microsoft.com/office/officeart/2005/8/layout/process1"/>
    <dgm:cxn modelId="{0E80BA14-9588-8A41-BAE8-E0489169FC78}" type="presParOf" srcId="{CA9DDC4F-63D9-5E43-B882-318EA04C6E2A}" destId="{24D18BA9-0D93-BB47-A274-5B357422042E}" srcOrd="2"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644129-AA1D-3943-8B8F-CCDC684A4E56}" type="doc">
      <dgm:prSet loTypeId="urn:microsoft.com/office/officeart/2005/8/layout/vList3" loCatId="" qsTypeId="urn:microsoft.com/office/officeart/2005/8/quickstyle/simple4" qsCatId="simple" csTypeId="urn:microsoft.com/office/officeart/2005/8/colors/accent1_2" csCatId="accent1" phldr="1"/>
      <dgm:spPr/>
    </dgm:pt>
    <dgm:pt modelId="{EB57C59A-28EF-BF4C-A08A-A83419E181DA}">
      <dgm:prSet phldrT="[Text]"/>
      <dgm:spPr>
        <a:solidFill>
          <a:schemeClr val="accent1">
            <a:tint val="50000"/>
            <a:hueOff val="0"/>
            <a:satOff val="0"/>
            <a:lumOff val="0"/>
          </a:schemeClr>
        </a:solidFill>
      </dgm:spPr>
      <dgm:t>
        <a:bodyPr/>
        <a:lstStyle/>
        <a:p>
          <a:r>
            <a:rPr lang="en-US" dirty="0" smtClean="0"/>
            <a:t>RESPECT </a:t>
          </a:r>
          <a:r>
            <a:rPr lang="en-US" dirty="0" err="1" smtClean="0"/>
            <a:t>pentru</a:t>
          </a:r>
          <a:r>
            <a:rPr lang="en-US" dirty="0" smtClean="0"/>
            <a:t> </a:t>
          </a:r>
          <a:r>
            <a:rPr lang="en-US" dirty="0" err="1" smtClean="0"/>
            <a:t>drepturile</a:t>
          </a:r>
          <a:r>
            <a:rPr lang="en-US" dirty="0" smtClean="0"/>
            <a:t> </a:t>
          </a:r>
          <a:r>
            <a:rPr lang="en-US" dirty="0" err="1" smtClean="0"/>
            <a:t>românilor</a:t>
          </a:r>
          <a:endParaRPr lang="en-US" dirty="0"/>
        </a:p>
      </dgm:t>
    </dgm:pt>
    <dgm:pt modelId="{7E0623FB-B864-EF43-829A-0C64BD65E6C6}" type="parTrans" cxnId="{DFC7195A-3007-1246-9E98-AE1A29BB5AFA}">
      <dgm:prSet/>
      <dgm:spPr/>
      <dgm:t>
        <a:bodyPr/>
        <a:lstStyle/>
        <a:p>
          <a:endParaRPr lang="en-US"/>
        </a:p>
      </dgm:t>
    </dgm:pt>
    <dgm:pt modelId="{5CF5066C-53E6-644F-90C3-C15F29035FF9}" type="sibTrans" cxnId="{DFC7195A-3007-1246-9E98-AE1A29BB5AFA}">
      <dgm:prSet/>
      <dgm:spPr/>
      <dgm:t>
        <a:bodyPr/>
        <a:lstStyle/>
        <a:p>
          <a:endParaRPr lang="en-US"/>
        </a:p>
      </dgm:t>
    </dgm:pt>
    <dgm:pt modelId="{CDCB3D64-A293-3B40-823C-8E1D39A9CCA4}">
      <dgm:prSet phldrT="[Text]"/>
      <dgm:spPr/>
      <dgm:t>
        <a:bodyPr/>
        <a:lstStyle/>
        <a:p>
          <a:r>
            <a:rPr lang="en-US" dirty="0" smtClean="0"/>
            <a:t>PREOCUPARE </a:t>
          </a:r>
          <a:r>
            <a:rPr lang="en-US" dirty="0" err="1" smtClean="0"/>
            <a:t>pentru</a:t>
          </a:r>
          <a:r>
            <a:rPr lang="en-US" dirty="0" smtClean="0"/>
            <a:t> </a:t>
          </a:r>
          <a:r>
            <a:rPr lang="en-US" dirty="0" err="1" smtClean="0"/>
            <a:t>bugetul</a:t>
          </a:r>
          <a:r>
            <a:rPr lang="en-US" dirty="0" smtClean="0"/>
            <a:t> </a:t>
          </a:r>
          <a:r>
            <a:rPr lang="en-US" dirty="0" err="1" smtClean="0"/>
            <a:t>fondurilor</a:t>
          </a:r>
          <a:r>
            <a:rPr lang="en-US" dirty="0" smtClean="0"/>
            <a:t> UE</a:t>
          </a:r>
          <a:endParaRPr lang="en-US" dirty="0"/>
        </a:p>
      </dgm:t>
    </dgm:pt>
    <dgm:pt modelId="{4950A300-BF43-3B48-B592-45C0843AA398}" type="parTrans" cxnId="{C651417A-3536-394B-9F96-BEA8E1BFF0C1}">
      <dgm:prSet/>
      <dgm:spPr/>
      <dgm:t>
        <a:bodyPr/>
        <a:lstStyle/>
        <a:p>
          <a:endParaRPr lang="en-US"/>
        </a:p>
      </dgm:t>
    </dgm:pt>
    <dgm:pt modelId="{2CA8629C-0488-B846-B037-37FC0FDB5D8A}" type="sibTrans" cxnId="{C651417A-3536-394B-9F96-BEA8E1BFF0C1}">
      <dgm:prSet/>
      <dgm:spPr/>
      <dgm:t>
        <a:bodyPr/>
        <a:lstStyle/>
        <a:p>
          <a:endParaRPr lang="en-US"/>
        </a:p>
      </dgm:t>
    </dgm:pt>
    <dgm:pt modelId="{431987EF-403C-CA49-BCF6-485B303491B3}">
      <dgm:prSet phldrT="[Text]"/>
      <dgm:spPr/>
      <dgm:t>
        <a:bodyPr/>
        <a:lstStyle/>
        <a:p>
          <a:r>
            <a:rPr lang="en-US" dirty="0" smtClean="0"/>
            <a:t>GARANTAREA </a:t>
          </a:r>
          <a:r>
            <a:rPr lang="en-US" dirty="0" err="1" smtClean="0"/>
            <a:t>securității</a:t>
          </a:r>
          <a:r>
            <a:rPr lang="en-US" dirty="0" smtClean="0"/>
            <a:t> </a:t>
          </a:r>
          <a:r>
            <a:rPr lang="en-US" dirty="0" err="1" smtClean="0"/>
            <a:t>naționale</a:t>
          </a:r>
          <a:r>
            <a:rPr lang="en-US" dirty="0" smtClean="0"/>
            <a:t> în context euro-</a:t>
          </a:r>
          <a:r>
            <a:rPr lang="en-US" dirty="0" err="1" smtClean="0"/>
            <a:t>atlantic</a:t>
          </a:r>
          <a:endParaRPr lang="en-US" dirty="0"/>
        </a:p>
      </dgm:t>
    </dgm:pt>
    <dgm:pt modelId="{DD02A99C-E8AE-7B4E-8F83-F7CD05A9A47E}" type="parTrans" cxnId="{E66ADCFB-70D7-224D-999E-CC4BEDF2B9B9}">
      <dgm:prSet/>
      <dgm:spPr/>
      <dgm:t>
        <a:bodyPr/>
        <a:lstStyle/>
        <a:p>
          <a:endParaRPr lang="en-US"/>
        </a:p>
      </dgm:t>
    </dgm:pt>
    <dgm:pt modelId="{6072D5D5-E45F-4445-9C16-ABC1CF5A7509}" type="sibTrans" cxnId="{E66ADCFB-70D7-224D-999E-CC4BEDF2B9B9}">
      <dgm:prSet/>
      <dgm:spPr/>
      <dgm:t>
        <a:bodyPr/>
        <a:lstStyle/>
        <a:p>
          <a:endParaRPr lang="en-US"/>
        </a:p>
      </dgm:t>
    </dgm:pt>
    <dgm:pt modelId="{87761762-E92C-7244-889B-FFFA98B773DA}" type="pres">
      <dgm:prSet presAssocID="{BB644129-AA1D-3943-8B8F-CCDC684A4E56}" presName="linearFlow" presStyleCnt="0">
        <dgm:presLayoutVars>
          <dgm:dir/>
          <dgm:resizeHandles val="exact"/>
        </dgm:presLayoutVars>
      </dgm:prSet>
      <dgm:spPr/>
    </dgm:pt>
    <dgm:pt modelId="{DC535165-CD4A-364F-890B-284B8F5BCF97}" type="pres">
      <dgm:prSet presAssocID="{EB57C59A-28EF-BF4C-A08A-A83419E181DA}" presName="composite" presStyleCnt="0"/>
      <dgm:spPr/>
    </dgm:pt>
    <dgm:pt modelId="{14D4BA2B-6FC8-1E42-9BB5-2678EC16BC66}" type="pres">
      <dgm:prSet presAssocID="{EB57C59A-28EF-BF4C-A08A-A83419E181DA}" presName="imgShp" presStyleLbl="fgImgPlace1" presStyleIdx="0" presStyleCnt="3"/>
      <dgm:spPr/>
    </dgm:pt>
    <dgm:pt modelId="{ADC05D4B-766D-3741-8005-95B01B9D92A2}" type="pres">
      <dgm:prSet presAssocID="{EB57C59A-28EF-BF4C-A08A-A83419E181DA}" presName="txShp" presStyleLbl="node1" presStyleIdx="0" presStyleCnt="3">
        <dgm:presLayoutVars>
          <dgm:bulletEnabled val="1"/>
        </dgm:presLayoutVars>
      </dgm:prSet>
      <dgm:spPr/>
      <dgm:t>
        <a:bodyPr/>
        <a:lstStyle/>
        <a:p>
          <a:endParaRPr lang="en-US"/>
        </a:p>
      </dgm:t>
    </dgm:pt>
    <dgm:pt modelId="{DA1DD3B1-BAE1-2D4E-AB4B-B87E8BB18BF5}" type="pres">
      <dgm:prSet presAssocID="{5CF5066C-53E6-644F-90C3-C15F29035FF9}" presName="spacing" presStyleCnt="0"/>
      <dgm:spPr/>
    </dgm:pt>
    <dgm:pt modelId="{2F7EF419-09CD-FF41-8089-A51B9CEBDB18}" type="pres">
      <dgm:prSet presAssocID="{CDCB3D64-A293-3B40-823C-8E1D39A9CCA4}" presName="composite" presStyleCnt="0"/>
      <dgm:spPr/>
    </dgm:pt>
    <dgm:pt modelId="{A960FB81-46B0-1D4D-AC41-243438DDF141}" type="pres">
      <dgm:prSet presAssocID="{CDCB3D64-A293-3B40-823C-8E1D39A9CCA4}" presName="imgShp" presStyleLbl="fgImgPlace1" presStyleIdx="1" presStyleCnt="3"/>
      <dgm:spPr/>
    </dgm:pt>
    <dgm:pt modelId="{069031AA-D502-384E-A188-01382F0453E5}" type="pres">
      <dgm:prSet presAssocID="{CDCB3D64-A293-3B40-823C-8E1D39A9CCA4}" presName="txShp" presStyleLbl="node1" presStyleIdx="1" presStyleCnt="3">
        <dgm:presLayoutVars>
          <dgm:bulletEnabled val="1"/>
        </dgm:presLayoutVars>
      </dgm:prSet>
      <dgm:spPr/>
      <dgm:t>
        <a:bodyPr/>
        <a:lstStyle/>
        <a:p>
          <a:endParaRPr lang="en-US"/>
        </a:p>
      </dgm:t>
    </dgm:pt>
    <dgm:pt modelId="{270EF25B-548C-944D-9AFA-1BB97DED8472}" type="pres">
      <dgm:prSet presAssocID="{2CA8629C-0488-B846-B037-37FC0FDB5D8A}" presName="spacing" presStyleCnt="0"/>
      <dgm:spPr/>
    </dgm:pt>
    <dgm:pt modelId="{F9AB158B-F5C5-5345-B0E3-E679A7B5EB20}" type="pres">
      <dgm:prSet presAssocID="{431987EF-403C-CA49-BCF6-485B303491B3}" presName="composite" presStyleCnt="0"/>
      <dgm:spPr/>
    </dgm:pt>
    <dgm:pt modelId="{751F47CE-4076-3F46-86E7-C7356DA9B373}" type="pres">
      <dgm:prSet presAssocID="{431987EF-403C-CA49-BCF6-485B303491B3}" presName="imgShp" presStyleLbl="fgImgPlace1" presStyleIdx="2" presStyleCnt="3"/>
      <dgm:spPr/>
    </dgm:pt>
    <dgm:pt modelId="{493CECE8-05A2-E84A-B87F-1193CE0D6A24}" type="pres">
      <dgm:prSet presAssocID="{431987EF-403C-CA49-BCF6-485B303491B3}" presName="txShp" presStyleLbl="node1" presStyleIdx="2" presStyleCnt="3">
        <dgm:presLayoutVars>
          <dgm:bulletEnabled val="1"/>
        </dgm:presLayoutVars>
      </dgm:prSet>
      <dgm:spPr/>
      <dgm:t>
        <a:bodyPr/>
        <a:lstStyle/>
        <a:p>
          <a:endParaRPr lang="en-US"/>
        </a:p>
      </dgm:t>
    </dgm:pt>
  </dgm:ptLst>
  <dgm:cxnLst>
    <dgm:cxn modelId="{32B9C6D0-1294-554A-BBBD-228AE4F32B4A}" type="presOf" srcId="{EB57C59A-28EF-BF4C-A08A-A83419E181DA}" destId="{ADC05D4B-766D-3741-8005-95B01B9D92A2}" srcOrd="0" destOrd="0" presId="urn:microsoft.com/office/officeart/2005/8/layout/vList3"/>
    <dgm:cxn modelId="{DFC7195A-3007-1246-9E98-AE1A29BB5AFA}" srcId="{BB644129-AA1D-3943-8B8F-CCDC684A4E56}" destId="{EB57C59A-28EF-BF4C-A08A-A83419E181DA}" srcOrd="0" destOrd="0" parTransId="{7E0623FB-B864-EF43-829A-0C64BD65E6C6}" sibTransId="{5CF5066C-53E6-644F-90C3-C15F29035FF9}"/>
    <dgm:cxn modelId="{209EE1E5-454C-9D49-ACD4-261AC90F3518}" type="presOf" srcId="{CDCB3D64-A293-3B40-823C-8E1D39A9CCA4}" destId="{069031AA-D502-384E-A188-01382F0453E5}" srcOrd="0" destOrd="0" presId="urn:microsoft.com/office/officeart/2005/8/layout/vList3"/>
    <dgm:cxn modelId="{C651417A-3536-394B-9F96-BEA8E1BFF0C1}" srcId="{BB644129-AA1D-3943-8B8F-CCDC684A4E56}" destId="{CDCB3D64-A293-3B40-823C-8E1D39A9CCA4}" srcOrd="1" destOrd="0" parTransId="{4950A300-BF43-3B48-B592-45C0843AA398}" sibTransId="{2CA8629C-0488-B846-B037-37FC0FDB5D8A}"/>
    <dgm:cxn modelId="{C5A55D0A-B461-6140-A1F5-BBBC76B168F8}" type="presOf" srcId="{BB644129-AA1D-3943-8B8F-CCDC684A4E56}" destId="{87761762-E92C-7244-889B-FFFA98B773DA}" srcOrd="0" destOrd="0" presId="urn:microsoft.com/office/officeart/2005/8/layout/vList3"/>
    <dgm:cxn modelId="{E66ADCFB-70D7-224D-999E-CC4BEDF2B9B9}" srcId="{BB644129-AA1D-3943-8B8F-CCDC684A4E56}" destId="{431987EF-403C-CA49-BCF6-485B303491B3}" srcOrd="2" destOrd="0" parTransId="{DD02A99C-E8AE-7B4E-8F83-F7CD05A9A47E}" sibTransId="{6072D5D5-E45F-4445-9C16-ABC1CF5A7509}"/>
    <dgm:cxn modelId="{17D15133-035E-8C4E-A960-29A9C7104714}" type="presOf" srcId="{431987EF-403C-CA49-BCF6-485B303491B3}" destId="{493CECE8-05A2-E84A-B87F-1193CE0D6A24}" srcOrd="0" destOrd="0" presId="urn:microsoft.com/office/officeart/2005/8/layout/vList3"/>
    <dgm:cxn modelId="{A15DF274-49B2-E64A-B7C9-8DC1D530E634}" type="presParOf" srcId="{87761762-E92C-7244-889B-FFFA98B773DA}" destId="{DC535165-CD4A-364F-890B-284B8F5BCF97}" srcOrd="0" destOrd="0" presId="urn:microsoft.com/office/officeart/2005/8/layout/vList3"/>
    <dgm:cxn modelId="{43CF88EB-B1E0-794A-9F83-DC2D51F95F82}" type="presParOf" srcId="{DC535165-CD4A-364F-890B-284B8F5BCF97}" destId="{14D4BA2B-6FC8-1E42-9BB5-2678EC16BC66}" srcOrd="0" destOrd="0" presId="urn:microsoft.com/office/officeart/2005/8/layout/vList3"/>
    <dgm:cxn modelId="{3AB1C625-7683-B24A-AD24-0C2AFA4E6226}" type="presParOf" srcId="{DC535165-CD4A-364F-890B-284B8F5BCF97}" destId="{ADC05D4B-766D-3741-8005-95B01B9D92A2}" srcOrd="1" destOrd="0" presId="urn:microsoft.com/office/officeart/2005/8/layout/vList3"/>
    <dgm:cxn modelId="{82674E57-A5D4-8D4B-BB60-20637873D1F7}" type="presParOf" srcId="{87761762-E92C-7244-889B-FFFA98B773DA}" destId="{DA1DD3B1-BAE1-2D4E-AB4B-B87E8BB18BF5}" srcOrd="1" destOrd="0" presId="urn:microsoft.com/office/officeart/2005/8/layout/vList3"/>
    <dgm:cxn modelId="{6F454D91-DB8A-DD43-8953-664BDB3B735D}" type="presParOf" srcId="{87761762-E92C-7244-889B-FFFA98B773DA}" destId="{2F7EF419-09CD-FF41-8089-A51B9CEBDB18}" srcOrd="2" destOrd="0" presId="urn:microsoft.com/office/officeart/2005/8/layout/vList3"/>
    <dgm:cxn modelId="{15EB2060-096F-0341-9605-2E94212A1A06}" type="presParOf" srcId="{2F7EF419-09CD-FF41-8089-A51B9CEBDB18}" destId="{A960FB81-46B0-1D4D-AC41-243438DDF141}" srcOrd="0" destOrd="0" presId="urn:microsoft.com/office/officeart/2005/8/layout/vList3"/>
    <dgm:cxn modelId="{D2DF0795-79F7-D74F-82C6-CE204BED4499}" type="presParOf" srcId="{2F7EF419-09CD-FF41-8089-A51B9CEBDB18}" destId="{069031AA-D502-384E-A188-01382F0453E5}" srcOrd="1" destOrd="0" presId="urn:microsoft.com/office/officeart/2005/8/layout/vList3"/>
    <dgm:cxn modelId="{908C902A-DBF0-8144-A1C8-C8ADE37BBDA1}" type="presParOf" srcId="{87761762-E92C-7244-889B-FFFA98B773DA}" destId="{270EF25B-548C-944D-9AFA-1BB97DED8472}" srcOrd="3" destOrd="0" presId="urn:microsoft.com/office/officeart/2005/8/layout/vList3"/>
    <dgm:cxn modelId="{983980D9-063D-5F44-875C-114879C873A3}" type="presParOf" srcId="{87761762-E92C-7244-889B-FFFA98B773DA}" destId="{F9AB158B-F5C5-5345-B0E3-E679A7B5EB20}" srcOrd="4" destOrd="0" presId="urn:microsoft.com/office/officeart/2005/8/layout/vList3"/>
    <dgm:cxn modelId="{39E4B496-B991-894A-8A02-99274B98479F}" type="presParOf" srcId="{F9AB158B-F5C5-5345-B0E3-E679A7B5EB20}" destId="{751F47CE-4076-3F46-86E7-C7356DA9B373}" srcOrd="0" destOrd="0" presId="urn:microsoft.com/office/officeart/2005/8/layout/vList3"/>
    <dgm:cxn modelId="{084484F0-B752-5744-9F61-568E1BF24696}" type="presParOf" srcId="{F9AB158B-F5C5-5345-B0E3-E679A7B5EB20}" destId="{493CECE8-05A2-E84A-B87F-1193CE0D6A2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644129-AA1D-3943-8B8F-CCDC684A4E56}" type="doc">
      <dgm:prSet loTypeId="urn:microsoft.com/office/officeart/2005/8/layout/vList3" loCatId="" qsTypeId="urn:microsoft.com/office/officeart/2005/8/quickstyle/simple4" qsCatId="simple" csTypeId="urn:microsoft.com/office/officeart/2005/8/colors/accent1_2" csCatId="accent1" phldr="1"/>
      <dgm:spPr/>
    </dgm:pt>
    <dgm:pt modelId="{EB57C59A-28EF-BF4C-A08A-A83419E181DA}">
      <dgm:prSet phldrT="[Text]"/>
      <dgm:spPr>
        <a:solidFill>
          <a:schemeClr val="accent1">
            <a:tint val="50000"/>
            <a:hueOff val="0"/>
            <a:satOff val="0"/>
            <a:lumOff val="0"/>
          </a:schemeClr>
        </a:solidFill>
      </dgm:spPr>
      <dgm:t>
        <a:bodyPr/>
        <a:lstStyle/>
        <a:p>
          <a:r>
            <a:rPr lang="en-US" dirty="0" smtClean="0"/>
            <a:t>RESPECT </a:t>
          </a:r>
          <a:r>
            <a:rPr lang="en-US" dirty="0" err="1" smtClean="0"/>
            <a:t>pentru</a:t>
          </a:r>
          <a:r>
            <a:rPr lang="en-US" dirty="0" smtClean="0"/>
            <a:t> </a:t>
          </a:r>
          <a:r>
            <a:rPr lang="en-US" dirty="0" err="1" smtClean="0"/>
            <a:t>drepturile</a:t>
          </a:r>
          <a:r>
            <a:rPr lang="en-US" dirty="0" smtClean="0"/>
            <a:t> </a:t>
          </a:r>
          <a:r>
            <a:rPr lang="en-US" dirty="0" err="1" smtClean="0"/>
            <a:t>românilor</a:t>
          </a:r>
          <a:endParaRPr lang="en-US" dirty="0"/>
        </a:p>
      </dgm:t>
    </dgm:pt>
    <dgm:pt modelId="{7E0623FB-B864-EF43-829A-0C64BD65E6C6}" type="parTrans" cxnId="{DFC7195A-3007-1246-9E98-AE1A29BB5AFA}">
      <dgm:prSet/>
      <dgm:spPr/>
      <dgm:t>
        <a:bodyPr/>
        <a:lstStyle/>
        <a:p>
          <a:endParaRPr lang="en-US"/>
        </a:p>
      </dgm:t>
    </dgm:pt>
    <dgm:pt modelId="{5CF5066C-53E6-644F-90C3-C15F29035FF9}" type="sibTrans" cxnId="{DFC7195A-3007-1246-9E98-AE1A29BB5AFA}">
      <dgm:prSet/>
      <dgm:spPr/>
      <dgm:t>
        <a:bodyPr/>
        <a:lstStyle/>
        <a:p>
          <a:endParaRPr lang="en-US"/>
        </a:p>
      </dgm:t>
    </dgm:pt>
    <dgm:pt modelId="{CDCB3D64-A293-3B40-823C-8E1D39A9CCA4}">
      <dgm:prSet phldrT="[Text]"/>
      <dgm:spPr/>
      <dgm:t>
        <a:bodyPr/>
        <a:lstStyle/>
        <a:p>
          <a:r>
            <a:rPr lang="en-US" dirty="0" smtClean="0"/>
            <a:t>PREOCUPARE </a:t>
          </a:r>
          <a:r>
            <a:rPr lang="en-US" dirty="0" err="1" smtClean="0"/>
            <a:t>pentru</a:t>
          </a:r>
          <a:r>
            <a:rPr lang="en-US" dirty="0" smtClean="0"/>
            <a:t> </a:t>
          </a:r>
          <a:r>
            <a:rPr lang="en-US" dirty="0" err="1" smtClean="0"/>
            <a:t>bugetul</a:t>
          </a:r>
          <a:r>
            <a:rPr lang="en-US" dirty="0" smtClean="0"/>
            <a:t> </a:t>
          </a:r>
          <a:r>
            <a:rPr lang="en-US" dirty="0" err="1" smtClean="0"/>
            <a:t>fondurilor</a:t>
          </a:r>
          <a:r>
            <a:rPr lang="en-US" dirty="0" smtClean="0"/>
            <a:t> UE</a:t>
          </a:r>
          <a:endParaRPr lang="en-US" dirty="0"/>
        </a:p>
      </dgm:t>
    </dgm:pt>
    <dgm:pt modelId="{4950A300-BF43-3B48-B592-45C0843AA398}" type="parTrans" cxnId="{C651417A-3536-394B-9F96-BEA8E1BFF0C1}">
      <dgm:prSet/>
      <dgm:spPr/>
      <dgm:t>
        <a:bodyPr/>
        <a:lstStyle/>
        <a:p>
          <a:endParaRPr lang="en-US"/>
        </a:p>
      </dgm:t>
    </dgm:pt>
    <dgm:pt modelId="{2CA8629C-0488-B846-B037-37FC0FDB5D8A}" type="sibTrans" cxnId="{C651417A-3536-394B-9F96-BEA8E1BFF0C1}">
      <dgm:prSet/>
      <dgm:spPr/>
      <dgm:t>
        <a:bodyPr/>
        <a:lstStyle/>
        <a:p>
          <a:endParaRPr lang="en-US"/>
        </a:p>
      </dgm:t>
    </dgm:pt>
    <dgm:pt modelId="{431987EF-403C-CA49-BCF6-485B303491B3}">
      <dgm:prSet phldrT="[Text]"/>
      <dgm:spPr/>
      <dgm:t>
        <a:bodyPr/>
        <a:lstStyle/>
        <a:p>
          <a:r>
            <a:rPr lang="en-US" dirty="0" smtClean="0"/>
            <a:t>GARANTAREA </a:t>
          </a:r>
          <a:r>
            <a:rPr lang="en-US" dirty="0" err="1" smtClean="0"/>
            <a:t>securității</a:t>
          </a:r>
          <a:r>
            <a:rPr lang="en-US" dirty="0" smtClean="0"/>
            <a:t> </a:t>
          </a:r>
          <a:r>
            <a:rPr lang="en-US" dirty="0" err="1" smtClean="0"/>
            <a:t>naționale</a:t>
          </a:r>
          <a:r>
            <a:rPr lang="en-US" dirty="0" smtClean="0"/>
            <a:t> în context euro-</a:t>
          </a:r>
          <a:r>
            <a:rPr lang="en-US" dirty="0" err="1" smtClean="0"/>
            <a:t>atlantic</a:t>
          </a:r>
          <a:endParaRPr lang="en-US" dirty="0"/>
        </a:p>
      </dgm:t>
    </dgm:pt>
    <dgm:pt modelId="{DD02A99C-E8AE-7B4E-8F83-F7CD05A9A47E}" type="parTrans" cxnId="{E66ADCFB-70D7-224D-999E-CC4BEDF2B9B9}">
      <dgm:prSet/>
      <dgm:spPr/>
      <dgm:t>
        <a:bodyPr/>
        <a:lstStyle/>
        <a:p>
          <a:endParaRPr lang="en-US"/>
        </a:p>
      </dgm:t>
    </dgm:pt>
    <dgm:pt modelId="{6072D5D5-E45F-4445-9C16-ABC1CF5A7509}" type="sibTrans" cxnId="{E66ADCFB-70D7-224D-999E-CC4BEDF2B9B9}">
      <dgm:prSet/>
      <dgm:spPr/>
      <dgm:t>
        <a:bodyPr/>
        <a:lstStyle/>
        <a:p>
          <a:endParaRPr lang="en-US"/>
        </a:p>
      </dgm:t>
    </dgm:pt>
    <dgm:pt modelId="{87761762-E92C-7244-889B-FFFA98B773DA}" type="pres">
      <dgm:prSet presAssocID="{BB644129-AA1D-3943-8B8F-CCDC684A4E56}" presName="linearFlow" presStyleCnt="0">
        <dgm:presLayoutVars>
          <dgm:dir/>
          <dgm:resizeHandles val="exact"/>
        </dgm:presLayoutVars>
      </dgm:prSet>
      <dgm:spPr/>
    </dgm:pt>
    <dgm:pt modelId="{DC535165-CD4A-364F-890B-284B8F5BCF97}" type="pres">
      <dgm:prSet presAssocID="{EB57C59A-28EF-BF4C-A08A-A83419E181DA}" presName="composite" presStyleCnt="0"/>
      <dgm:spPr/>
    </dgm:pt>
    <dgm:pt modelId="{14D4BA2B-6FC8-1E42-9BB5-2678EC16BC66}" type="pres">
      <dgm:prSet presAssocID="{EB57C59A-28EF-BF4C-A08A-A83419E181DA}" presName="imgShp" presStyleLbl="fgImgPlace1" presStyleIdx="0" presStyleCnt="3"/>
      <dgm:spPr/>
    </dgm:pt>
    <dgm:pt modelId="{ADC05D4B-766D-3741-8005-95B01B9D92A2}" type="pres">
      <dgm:prSet presAssocID="{EB57C59A-28EF-BF4C-A08A-A83419E181DA}" presName="txShp" presStyleLbl="node1" presStyleIdx="0" presStyleCnt="3">
        <dgm:presLayoutVars>
          <dgm:bulletEnabled val="1"/>
        </dgm:presLayoutVars>
      </dgm:prSet>
      <dgm:spPr/>
      <dgm:t>
        <a:bodyPr/>
        <a:lstStyle/>
        <a:p>
          <a:endParaRPr lang="en-US"/>
        </a:p>
      </dgm:t>
    </dgm:pt>
    <dgm:pt modelId="{DA1DD3B1-BAE1-2D4E-AB4B-B87E8BB18BF5}" type="pres">
      <dgm:prSet presAssocID="{5CF5066C-53E6-644F-90C3-C15F29035FF9}" presName="spacing" presStyleCnt="0"/>
      <dgm:spPr/>
    </dgm:pt>
    <dgm:pt modelId="{2F7EF419-09CD-FF41-8089-A51B9CEBDB18}" type="pres">
      <dgm:prSet presAssocID="{CDCB3D64-A293-3B40-823C-8E1D39A9CCA4}" presName="composite" presStyleCnt="0"/>
      <dgm:spPr/>
    </dgm:pt>
    <dgm:pt modelId="{A960FB81-46B0-1D4D-AC41-243438DDF141}" type="pres">
      <dgm:prSet presAssocID="{CDCB3D64-A293-3B40-823C-8E1D39A9CCA4}" presName="imgShp" presStyleLbl="fgImgPlace1" presStyleIdx="1" presStyleCnt="3"/>
      <dgm:spPr/>
    </dgm:pt>
    <dgm:pt modelId="{069031AA-D502-384E-A188-01382F0453E5}" type="pres">
      <dgm:prSet presAssocID="{CDCB3D64-A293-3B40-823C-8E1D39A9CCA4}" presName="txShp" presStyleLbl="node1" presStyleIdx="1" presStyleCnt="3">
        <dgm:presLayoutVars>
          <dgm:bulletEnabled val="1"/>
        </dgm:presLayoutVars>
      </dgm:prSet>
      <dgm:spPr/>
      <dgm:t>
        <a:bodyPr/>
        <a:lstStyle/>
        <a:p>
          <a:endParaRPr lang="en-US"/>
        </a:p>
      </dgm:t>
    </dgm:pt>
    <dgm:pt modelId="{270EF25B-548C-944D-9AFA-1BB97DED8472}" type="pres">
      <dgm:prSet presAssocID="{2CA8629C-0488-B846-B037-37FC0FDB5D8A}" presName="spacing" presStyleCnt="0"/>
      <dgm:spPr/>
    </dgm:pt>
    <dgm:pt modelId="{F9AB158B-F5C5-5345-B0E3-E679A7B5EB20}" type="pres">
      <dgm:prSet presAssocID="{431987EF-403C-CA49-BCF6-485B303491B3}" presName="composite" presStyleCnt="0"/>
      <dgm:spPr/>
    </dgm:pt>
    <dgm:pt modelId="{751F47CE-4076-3F46-86E7-C7356DA9B373}" type="pres">
      <dgm:prSet presAssocID="{431987EF-403C-CA49-BCF6-485B303491B3}" presName="imgShp" presStyleLbl="fgImgPlace1" presStyleIdx="2" presStyleCnt="3"/>
      <dgm:spPr/>
    </dgm:pt>
    <dgm:pt modelId="{493CECE8-05A2-E84A-B87F-1193CE0D6A24}" type="pres">
      <dgm:prSet presAssocID="{431987EF-403C-CA49-BCF6-485B303491B3}" presName="txShp" presStyleLbl="node1" presStyleIdx="2" presStyleCnt="3">
        <dgm:presLayoutVars>
          <dgm:bulletEnabled val="1"/>
        </dgm:presLayoutVars>
      </dgm:prSet>
      <dgm:spPr/>
      <dgm:t>
        <a:bodyPr/>
        <a:lstStyle/>
        <a:p>
          <a:endParaRPr lang="en-US"/>
        </a:p>
      </dgm:t>
    </dgm:pt>
  </dgm:ptLst>
  <dgm:cxnLst>
    <dgm:cxn modelId="{21E6872C-D847-4940-BB0C-0DD58AB7117B}" type="presOf" srcId="{BB644129-AA1D-3943-8B8F-CCDC684A4E56}" destId="{87761762-E92C-7244-889B-FFFA98B773DA}" srcOrd="0" destOrd="0" presId="urn:microsoft.com/office/officeart/2005/8/layout/vList3"/>
    <dgm:cxn modelId="{824D933A-6283-B74D-AB57-92D6D3BC2D5D}" type="presOf" srcId="{431987EF-403C-CA49-BCF6-485B303491B3}" destId="{493CECE8-05A2-E84A-B87F-1193CE0D6A24}" srcOrd="0" destOrd="0" presId="urn:microsoft.com/office/officeart/2005/8/layout/vList3"/>
    <dgm:cxn modelId="{C651417A-3536-394B-9F96-BEA8E1BFF0C1}" srcId="{BB644129-AA1D-3943-8B8F-CCDC684A4E56}" destId="{CDCB3D64-A293-3B40-823C-8E1D39A9CCA4}" srcOrd="1" destOrd="0" parTransId="{4950A300-BF43-3B48-B592-45C0843AA398}" sibTransId="{2CA8629C-0488-B846-B037-37FC0FDB5D8A}"/>
    <dgm:cxn modelId="{CD68C8E4-DF0C-4C4F-ACD7-32287F4939F0}" type="presOf" srcId="{CDCB3D64-A293-3B40-823C-8E1D39A9CCA4}" destId="{069031AA-D502-384E-A188-01382F0453E5}" srcOrd="0" destOrd="0" presId="urn:microsoft.com/office/officeart/2005/8/layout/vList3"/>
    <dgm:cxn modelId="{E66ADCFB-70D7-224D-999E-CC4BEDF2B9B9}" srcId="{BB644129-AA1D-3943-8B8F-CCDC684A4E56}" destId="{431987EF-403C-CA49-BCF6-485B303491B3}" srcOrd="2" destOrd="0" parTransId="{DD02A99C-E8AE-7B4E-8F83-F7CD05A9A47E}" sibTransId="{6072D5D5-E45F-4445-9C16-ABC1CF5A7509}"/>
    <dgm:cxn modelId="{F74C3D18-2DA8-9740-9EBF-0D398F5A9905}" type="presOf" srcId="{EB57C59A-28EF-BF4C-A08A-A83419E181DA}" destId="{ADC05D4B-766D-3741-8005-95B01B9D92A2}" srcOrd="0" destOrd="0" presId="urn:microsoft.com/office/officeart/2005/8/layout/vList3"/>
    <dgm:cxn modelId="{DFC7195A-3007-1246-9E98-AE1A29BB5AFA}" srcId="{BB644129-AA1D-3943-8B8F-CCDC684A4E56}" destId="{EB57C59A-28EF-BF4C-A08A-A83419E181DA}" srcOrd="0" destOrd="0" parTransId="{7E0623FB-B864-EF43-829A-0C64BD65E6C6}" sibTransId="{5CF5066C-53E6-644F-90C3-C15F29035FF9}"/>
    <dgm:cxn modelId="{5300324C-E109-664C-8918-B98C1187B6F2}" type="presParOf" srcId="{87761762-E92C-7244-889B-FFFA98B773DA}" destId="{DC535165-CD4A-364F-890B-284B8F5BCF97}" srcOrd="0" destOrd="0" presId="urn:microsoft.com/office/officeart/2005/8/layout/vList3"/>
    <dgm:cxn modelId="{3FFE4355-D519-A942-A77F-4F4DCEEEDEF0}" type="presParOf" srcId="{DC535165-CD4A-364F-890B-284B8F5BCF97}" destId="{14D4BA2B-6FC8-1E42-9BB5-2678EC16BC66}" srcOrd="0" destOrd="0" presId="urn:microsoft.com/office/officeart/2005/8/layout/vList3"/>
    <dgm:cxn modelId="{3A6EFCC1-C28A-E540-A4F0-A5AAAA6423B4}" type="presParOf" srcId="{DC535165-CD4A-364F-890B-284B8F5BCF97}" destId="{ADC05D4B-766D-3741-8005-95B01B9D92A2}" srcOrd="1" destOrd="0" presId="urn:microsoft.com/office/officeart/2005/8/layout/vList3"/>
    <dgm:cxn modelId="{83982EBB-D86D-F74A-98D6-B523190D9479}" type="presParOf" srcId="{87761762-E92C-7244-889B-FFFA98B773DA}" destId="{DA1DD3B1-BAE1-2D4E-AB4B-B87E8BB18BF5}" srcOrd="1" destOrd="0" presId="urn:microsoft.com/office/officeart/2005/8/layout/vList3"/>
    <dgm:cxn modelId="{838CCF3B-08DA-2948-BE8C-3872F6497009}" type="presParOf" srcId="{87761762-E92C-7244-889B-FFFA98B773DA}" destId="{2F7EF419-09CD-FF41-8089-A51B9CEBDB18}" srcOrd="2" destOrd="0" presId="urn:microsoft.com/office/officeart/2005/8/layout/vList3"/>
    <dgm:cxn modelId="{F68E97ED-AE7D-A342-81E1-86F8E6D8F379}" type="presParOf" srcId="{2F7EF419-09CD-FF41-8089-A51B9CEBDB18}" destId="{A960FB81-46B0-1D4D-AC41-243438DDF141}" srcOrd="0" destOrd="0" presId="urn:microsoft.com/office/officeart/2005/8/layout/vList3"/>
    <dgm:cxn modelId="{BB7F69A2-AA1A-FA4A-9476-6D783202D9EB}" type="presParOf" srcId="{2F7EF419-09CD-FF41-8089-A51B9CEBDB18}" destId="{069031AA-D502-384E-A188-01382F0453E5}" srcOrd="1" destOrd="0" presId="urn:microsoft.com/office/officeart/2005/8/layout/vList3"/>
    <dgm:cxn modelId="{C5749C38-F07A-0747-BDF5-97EFF8084883}" type="presParOf" srcId="{87761762-E92C-7244-889B-FFFA98B773DA}" destId="{270EF25B-548C-944D-9AFA-1BB97DED8472}" srcOrd="3" destOrd="0" presId="urn:microsoft.com/office/officeart/2005/8/layout/vList3"/>
    <dgm:cxn modelId="{AFFC3CB7-05E6-D046-B5DB-CC762F719186}" type="presParOf" srcId="{87761762-E92C-7244-889B-FFFA98B773DA}" destId="{F9AB158B-F5C5-5345-B0E3-E679A7B5EB20}" srcOrd="4" destOrd="0" presId="urn:microsoft.com/office/officeart/2005/8/layout/vList3"/>
    <dgm:cxn modelId="{32AA230B-90EB-3B4A-A239-FE59496EDD95}" type="presParOf" srcId="{F9AB158B-F5C5-5345-B0E3-E679A7B5EB20}" destId="{751F47CE-4076-3F46-86E7-C7356DA9B373}" srcOrd="0" destOrd="0" presId="urn:microsoft.com/office/officeart/2005/8/layout/vList3"/>
    <dgm:cxn modelId="{D1D7563E-3DFF-6B41-A018-31BECDC691A6}" type="presParOf" srcId="{F9AB158B-F5C5-5345-B0E3-E679A7B5EB20}" destId="{493CECE8-05A2-E84A-B87F-1193CE0D6A2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F2A28-7EB7-8A44-B1E7-FE08084501A8}">
      <dsp:nvSpPr>
        <dsp:cNvPr id="0" name=""/>
        <dsp:cNvSpPr/>
      </dsp:nvSpPr>
      <dsp:spPr>
        <a:xfrm>
          <a:off x="9242" y="414639"/>
          <a:ext cx="2762398" cy="352205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ETAPA I: </a:t>
          </a:r>
          <a:r>
            <a:rPr lang="en-US" sz="1800" kern="1200" dirty="0" err="1" smtClean="0"/>
            <a:t>Stabilirea</a:t>
          </a:r>
          <a:r>
            <a:rPr lang="en-US" sz="1800" kern="1200" dirty="0" smtClean="0"/>
            <a:t> </a:t>
          </a:r>
          <a:r>
            <a:rPr lang="en-US" sz="1800" kern="1200" dirty="0" err="1" smtClean="0"/>
            <a:t>termenilor</a:t>
          </a:r>
          <a:r>
            <a:rPr lang="en-US" sz="1800" kern="1200" dirty="0" smtClean="0"/>
            <a:t> de </a:t>
          </a:r>
          <a:r>
            <a:rPr lang="en-US" sz="1800" kern="1200" dirty="0" err="1" smtClean="0"/>
            <a:t>retragere</a:t>
          </a:r>
          <a:endParaRPr lang="en-US" sz="1800" kern="1200" dirty="0"/>
        </a:p>
        <a:p>
          <a:pPr marL="114300" lvl="1" indent="-114300" algn="l" defTabSz="622300">
            <a:lnSpc>
              <a:spcPct val="90000"/>
            </a:lnSpc>
            <a:spcBef>
              <a:spcPct val="0"/>
            </a:spcBef>
            <a:spcAft>
              <a:spcPct val="15000"/>
            </a:spcAft>
            <a:buChar char="••"/>
          </a:pPr>
          <a:r>
            <a:rPr lang="ro-RO" sz="1400" kern="1200" dirty="0" smtClean="0"/>
            <a:t>are drept obiectiv agrearea unei retrageri ordonate, intenția fiind ca această etapă să fie finalizată până la sfârșitul anului 2017; </a:t>
          </a:r>
          <a:endParaRPr lang="en-US" sz="1400" kern="1200" dirty="0"/>
        </a:p>
        <a:p>
          <a:pPr marL="114300" lvl="1" indent="-114300" algn="l" defTabSz="622300">
            <a:lnSpc>
              <a:spcPct val="90000"/>
            </a:lnSpc>
            <a:spcBef>
              <a:spcPct val="0"/>
            </a:spcBef>
            <a:spcAft>
              <a:spcPct val="15000"/>
            </a:spcAft>
            <a:buChar char="••"/>
          </a:pPr>
          <a:r>
            <a:rPr lang="ro-RO" sz="1400" kern="1200" smtClean="0"/>
            <a:t>se desfășoară pe parcursul a </a:t>
          </a:r>
          <a:r>
            <a:rPr lang="en-US" sz="1400" kern="1200" smtClean="0"/>
            <a:t>cinci</a:t>
          </a:r>
          <a:r>
            <a:rPr lang="ro-RO" sz="1400" kern="1200" smtClean="0"/>
            <a:t> runde (iunie, iulie, august</a:t>
          </a:r>
          <a:r>
            <a:rPr lang="en-US" sz="1400" kern="1200" smtClean="0"/>
            <a:t>, </a:t>
          </a:r>
          <a:r>
            <a:rPr lang="ro-RO" sz="1400" kern="1200" smtClean="0"/>
            <a:t>septembrie</a:t>
          </a:r>
          <a:r>
            <a:rPr lang="en-US" sz="1400" kern="1200" smtClean="0"/>
            <a:t> </a:t>
          </a:r>
          <a:r>
            <a:rPr lang="ro-RO" sz="1400" kern="1200" smtClean="0"/>
            <a:t>și</a:t>
          </a:r>
          <a:r>
            <a:rPr lang="en-US" sz="1400" kern="1200" smtClean="0"/>
            <a:t> octomb</a:t>
          </a:r>
          <a:r>
            <a:rPr lang="ro-RO" sz="1400" kern="1200" smtClean="0"/>
            <a:t>r</a:t>
          </a:r>
          <a:r>
            <a:rPr lang="en-US" sz="1400" kern="1200" smtClean="0"/>
            <a:t>ie</a:t>
          </a:r>
          <a:r>
            <a:rPr lang="ro-RO" sz="1400" kern="1200" smtClean="0"/>
            <a:t> 2017) ;</a:t>
          </a:r>
          <a:endParaRPr lang="ro-RO" sz="1400" kern="1200" dirty="0" smtClean="0"/>
        </a:p>
        <a:p>
          <a:pPr marL="114300" lvl="1" indent="-114300" algn="l" defTabSz="622300">
            <a:lnSpc>
              <a:spcPct val="90000"/>
            </a:lnSpc>
            <a:spcBef>
              <a:spcPct val="0"/>
            </a:spcBef>
            <a:spcAft>
              <a:spcPct val="15000"/>
            </a:spcAft>
            <a:buChar char="••"/>
          </a:pPr>
          <a:r>
            <a:rPr lang="ro-RO" sz="1400" kern="1200" smtClean="0"/>
            <a:t>acestea sunt urmate de o </a:t>
          </a:r>
          <a:r>
            <a:rPr lang="ro-RO" sz="1400" b="1" kern="1200" smtClean="0"/>
            <a:t>decizie politică la Consiliul din luna octombrie 2017</a:t>
          </a:r>
          <a:r>
            <a:rPr lang="ro-RO" sz="1400" kern="1200" smtClean="0"/>
            <a:t>, când Statele Membre vor decide dacă s-au înregistrat progrese suficiente.</a:t>
          </a:r>
          <a:endParaRPr lang="ro-RO" sz="1400" kern="1200" dirty="0" smtClean="0"/>
        </a:p>
      </dsp:txBody>
      <dsp:txXfrm>
        <a:off x="90150" y="495547"/>
        <a:ext cx="2600582" cy="3360242"/>
      </dsp:txXfrm>
    </dsp:sp>
    <dsp:sp modelId="{7ED2B7C0-F1C0-7048-887A-9B41394167D1}">
      <dsp:nvSpPr>
        <dsp:cNvPr id="0" name=""/>
        <dsp:cNvSpPr/>
      </dsp:nvSpPr>
      <dsp:spPr>
        <a:xfrm>
          <a:off x="3047880" y="1833131"/>
          <a:ext cx="585628" cy="685074"/>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047880" y="1970146"/>
        <a:ext cx="409940" cy="411044"/>
      </dsp:txXfrm>
    </dsp:sp>
    <dsp:sp modelId="{F9EAB151-B721-B649-9521-914A173CF099}">
      <dsp:nvSpPr>
        <dsp:cNvPr id="0" name=""/>
        <dsp:cNvSpPr/>
      </dsp:nvSpPr>
      <dsp:spPr>
        <a:xfrm>
          <a:off x="3876600" y="414639"/>
          <a:ext cx="2762398" cy="3522058"/>
        </a:xfrm>
        <a:prstGeom prst="roundRect">
          <a:avLst>
            <a:gd name="adj" fmla="val 10000"/>
          </a:avLst>
        </a:prstGeom>
        <a:solidFill>
          <a:schemeClr val="accent1">
            <a:lumMod val="5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ro-RO" sz="1800" b="1" kern="1200" dirty="0" smtClean="0">
              <a:solidFill>
                <a:schemeClr val="accent1">
                  <a:lumMod val="75000"/>
                </a:schemeClr>
              </a:solidFill>
            </a:rPr>
            <a:t>Etapa 2: Definirea viitoarei relații dintre UE și Marea Britanie</a:t>
          </a:r>
          <a:endParaRPr lang="en-US" sz="1800" kern="1200" dirty="0"/>
        </a:p>
        <a:p>
          <a:pPr marL="114300" lvl="1" indent="-114300" algn="l" defTabSz="622300">
            <a:lnSpc>
              <a:spcPct val="90000"/>
            </a:lnSpc>
            <a:spcBef>
              <a:spcPct val="0"/>
            </a:spcBef>
            <a:spcAft>
              <a:spcPct val="15000"/>
            </a:spcAft>
            <a:buChar char="••"/>
          </a:pPr>
          <a:r>
            <a:rPr lang="ro-RO" sz="1400" kern="1200" smtClean="0"/>
            <a:t>demarează în cazul unui vot favorabil la Consiliul din octombrie 2017</a:t>
          </a:r>
          <a:r>
            <a:rPr lang="en-US" sz="1400" kern="1200" smtClean="0"/>
            <a:t>;</a:t>
          </a:r>
          <a:endParaRPr lang="ro-RO" sz="1400" kern="1200" dirty="0" smtClean="0"/>
        </a:p>
        <a:p>
          <a:pPr marL="114300" lvl="1" indent="-114300" algn="l" defTabSz="622300">
            <a:lnSpc>
              <a:spcPct val="90000"/>
            </a:lnSpc>
            <a:spcBef>
              <a:spcPct val="0"/>
            </a:spcBef>
            <a:spcAft>
              <a:spcPct val="15000"/>
            </a:spcAft>
            <a:buChar char="••"/>
          </a:pPr>
          <a:r>
            <a:rPr lang="ro-RO" sz="1400" kern="1200" smtClean="0"/>
            <a:t>această a doua faza va necesita un nou set de linii directoare.</a:t>
          </a:r>
          <a:endParaRPr lang="ro-RO" sz="1400" kern="1200" dirty="0"/>
        </a:p>
      </dsp:txBody>
      <dsp:txXfrm>
        <a:off x="3957508" y="495547"/>
        <a:ext cx="2600582" cy="3360242"/>
      </dsp:txXfrm>
    </dsp:sp>
    <dsp:sp modelId="{83371F01-E872-DA43-89CB-81AE2D43CC2B}">
      <dsp:nvSpPr>
        <dsp:cNvPr id="0" name=""/>
        <dsp:cNvSpPr/>
      </dsp:nvSpPr>
      <dsp:spPr>
        <a:xfrm>
          <a:off x="6915239" y="1833131"/>
          <a:ext cx="585628" cy="685074"/>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915239" y="1970146"/>
        <a:ext cx="409940" cy="411044"/>
      </dsp:txXfrm>
    </dsp:sp>
    <dsp:sp modelId="{A773E0F1-C92D-3945-B864-0BD27E1EBEDB}">
      <dsp:nvSpPr>
        <dsp:cNvPr id="0" name=""/>
        <dsp:cNvSpPr/>
      </dsp:nvSpPr>
      <dsp:spPr>
        <a:xfrm>
          <a:off x="7743958" y="414639"/>
          <a:ext cx="2762398" cy="352205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n-US" sz="1800" kern="1200"/>
        </a:p>
      </dsp:txBody>
      <dsp:txXfrm>
        <a:off x="7824866" y="495547"/>
        <a:ext cx="2600582" cy="33602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36D0F9-9A83-7543-A301-5988916F6837}">
      <dsp:nvSpPr>
        <dsp:cNvPr id="0" name=""/>
        <dsp:cNvSpPr/>
      </dsp:nvSpPr>
      <dsp:spPr>
        <a:xfrm>
          <a:off x="7054" y="1162728"/>
          <a:ext cx="4804846" cy="239489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ro-RO" sz="2000" b="1" kern="1200" dirty="0" smtClean="0">
              <a:solidFill>
                <a:schemeClr val="bg1"/>
              </a:solidFill>
            </a:rPr>
            <a:t>Etapa 1</a:t>
          </a:r>
          <a:r>
            <a:rPr lang="ro-RO" sz="2000" kern="1200" dirty="0" smtClean="0">
              <a:solidFill>
                <a:schemeClr val="bg1"/>
              </a:solidFill>
            </a:rPr>
            <a:t>: </a:t>
          </a:r>
          <a:r>
            <a:rPr lang="ro-RO" sz="2000" b="1" kern="1200" dirty="0" smtClean="0">
              <a:solidFill>
                <a:schemeClr val="bg1"/>
              </a:solidFill>
            </a:rPr>
            <a:t>Stabilirea termenilor de retragere</a:t>
          </a:r>
          <a:endParaRPr lang="en-US" sz="2000" kern="1200" dirty="0">
            <a:solidFill>
              <a:schemeClr val="bg1"/>
            </a:solidFill>
          </a:endParaRPr>
        </a:p>
        <a:p>
          <a:pPr marL="114300" lvl="1" indent="-114300" algn="l" defTabSz="577850">
            <a:lnSpc>
              <a:spcPct val="90000"/>
            </a:lnSpc>
            <a:spcBef>
              <a:spcPct val="0"/>
            </a:spcBef>
            <a:spcAft>
              <a:spcPct val="15000"/>
            </a:spcAft>
            <a:buChar char="••"/>
          </a:pPr>
          <a:r>
            <a:rPr lang="ro-RO" sz="1300" kern="1200" dirty="0" smtClean="0"/>
            <a:t>are drept obiectiv agrearea unei retrageri ordonate, intenția fiind ca această etapă să fie finalizată până la sfârșitul anului 2017; </a:t>
          </a:r>
        </a:p>
        <a:p>
          <a:pPr marL="114300" lvl="1" indent="-114300" algn="l" defTabSz="577850">
            <a:lnSpc>
              <a:spcPct val="90000"/>
            </a:lnSpc>
            <a:spcBef>
              <a:spcPct val="0"/>
            </a:spcBef>
            <a:spcAft>
              <a:spcPct val="15000"/>
            </a:spcAft>
            <a:buChar char="••"/>
          </a:pPr>
          <a:r>
            <a:rPr lang="ro-RO" sz="1300" kern="1200" smtClean="0"/>
            <a:t>se desfășoară pe parcursul a </a:t>
          </a:r>
          <a:r>
            <a:rPr lang="en-US" sz="1300" kern="1200" smtClean="0"/>
            <a:t>cinci</a:t>
          </a:r>
          <a:r>
            <a:rPr lang="ro-RO" sz="1300" kern="1200" smtClean="0"/>
            <a:t> runde (iunie, iulie, august</a:t>
          </a:r>
          <a:r>
            <a:rPr lang="en-US" sz="1300" kern="1200" smtClean="0"/>
            <a:t>, </a:t>
          </a:r>
          <a:r>
            <a:rPr lang="ro-RO" sz="1300" kern="1200" smtClean="0"/>
            <a:t>septembrie</a:t>
          </a:r>
          <a:r>
            <a:rPr lang="en-US" sz="1300" kern="1200" smtClean="0"/>
            <a:t> </a:t>
          </a:r>
          <a:r>
            <a:rPr lang="ro-RO" sz="1300" kern="1200" smtClean="0"/>
            <a:t>și</a:t>
          </a:r>
          <a:r>
            <a:rPr lang="en-US" sz="1300" kern="1200" smtClean="0"/>
            <a:t> octomb</a:t>
          </a:r>
          <a:r>
            <a:rPr lang="ro-RO" sz="1300" kern="1200" smtClean="0"/>
            <a:t>r</a:t>
          </a:r>
          <a:r>
            <a:rPr lang="en-US" sz="1300" kern="1200" smtClean="0"/>
            <a:t>ie</a:t>
          </a:r>
          <a:r>
            <a:rPr lang="ro-RO" sz="1300" kern="1200" smtClean="0"/>
            <a:t> 2017) ;</a:t>
          </a:r>
          <a:endParaRPr lang="ro-RO" sz="1300" kern="1200" dirty="0" smtClean="0"/>
        </a:p>
        <a:p>
          <a:pPr marL="114300" lvl="1" indent="-114300" algn="l" defTabSz="577850">
            <a:lnSpc>
              <a:spcPct val="90000"/>
            </a:lnSpc>
            <a:spcBef>
              <a:spcPct val="0"/>
            </a:spcBef>
            <a:spcAft>
              <a:spcPct val="15000"/>
            </a:spcAft>
            <a:buChar char="••"/>
          </a:pPr>
          <a:r>
            <a:rPr lang="ro-RO" sz="1300" kern="1200" dirty="0" smtClean="0"/>
            <a:t>acestea sunt urmate de o </a:t>
          </a:r>
          <a:r>
            <a:rPr lang="ro-RO" sz="1300" b="1" kern="1200" dirty="0" smtClean="0"/>
            <a:t>decizie politică la Consiliul din luna octombrie 2017</a:t>
          </a:r>
          <a:r>
            <a:rPr lang="ro-RO" sz="1300" kern="1200" dirty="0" smtClean="0"/>
            <a:t>, când Statele Membre vor decide dacă s-au înregistrat progrese suficiente.</a:t>
          </a:r>
        </a:p>
      </dsp:txBody>
      <dsp:txXfrm>
        <a:off x="77198" y="1232872"/>
        <a:ext cx="4664558" cy="2254604"/>
      </dsp:txXfrm>
    </dsp:sp>
    <dsp:sp modelId="{C25391F9-4FA7-F949-8A45-CE613C7BC60D}">
      <dsp:nvSpPr>
        <dsp:cNvPr id="0" name=""/>
        <dsp:cNvSpPr/>
      </dsp:nvSpPr>
      <dsp:spPr>
        <a:xfrm>
          <a:off x="5210444" y="2040837"/>
          <a:ext cx="845800" cy="638675"/>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n-US" sz="2700" kern="1200"/>
        </a:p>
      </dsp:txBody>
      <dsp:txXfrm>
        <a:off x="5210444" y="2168572"/>
        <a:ext cx="654198" cy="383205"/>
      </dsp:txXfrm>
    </dsp:sp>
    <dsp:sp modelId="{24D18BA9-0D93-BB47-A274-5B357422042E}">
      <dsp:nvSpPr>
        <dsp:cNvPr id="0" name=""/>
        <dsp:cNvSpPr/>
      </dsp:nvSpPr>
      <dsp:spPr>
        <a:xfrm>
          <a:off x="6406937" y="1162728"/>
          <a:ext cx="4738213" cy="2394892"/>
        </a:xfrm>
        <a:prstGeom prst="roundRect">
          <a:avLst>
            <a:gd name="adj" fmla="val 10000"/>
          </a:avLst>
        </a:prstGeom>
        <a:gradFill rotWithShape="0">
          <a:gsLst>
            <a:gs pos="22000">
              <a:schemeClr val="accent1">
                <a:hueOff val="0"/>
                <a:satOff val="0"/>
                <a:lumOff val="0"/>
                <a:alphaOff val="0"/>
                <a:satMod val="103000"/>
                <a:lumMod val="102000"/>
                <a:tint val="94000"/>
              </a:schemeClr>
            </a:gs>
            <a:gs pos="10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ro-RO" sz="2000" b="1" kern="1200" dirty="0" smtClean="0">
              <a:solidFill>
                <a:schemeClr val="bg1"/>
              </a:solidFill>
            </a:rPr>
            <a:t>Etapa 2: Definirea viitoarei relații dintre UE și Marea Britanie</a:t>
          </a:r>
          <a:endParaRPr lang="en-US" sz="2000" kern="1200" dirty="0">
            <a:solidFill>
              <a:schemeClr val="bg1"/>
            </a:solidFill>
          </a:endParaRPr>
        </a:p>
        <a:p>
          <a:pPr marL="114300" lvl="1" indent="-114300" algn="l" defTabSz="577850">
            <a:lnSpc>
              <a:spcPct val="90000"/>
            </a:lnSpc>
            <a:spcBef>
              <a:spcPct val="0"/>
            </a:spcBef>
            <a:spcAft>
              <a:spcPct val="15000"/>
            </a:spcAft>
            <a:buChar char="••"/>
          </a:pPr>
          <a:r>
            <a:rPr lang="ro-RO" sz="1300" kern="1200" smtClean="0"/>
            <a:t>demarează în cazul unui vot favorabil la Consiliul din octombrie 2017</a:t>
          </a:r>
          <a:r>
            <a:rPr lang="en-US" sz="1300" kern="1200" smtClean="0"/>
            <a:t>;</a:t>
          </a:r>
          <a:endParaRPr lang="ro-RO" sz="1300" kern="1200" dirty="0" smtClean="0"/>
        </a:p>
        <a:p>
          <a:pPr marL="114300" lvl="1" indent="-114300" algn="l" defTabSz="577850">
            <a:lnSpc>
              <a:spcPct val="90000"/>
            </a:lnSpc>
            <a:spcBef>
              <a:spcPct val="0"/>
            </a:spcBef>
            <a:spcAft>
              <a:spcPct val="15000"/>
            </a:spcAft>
            <a:buChar char="••"/>
          </a:pPr>
          <a:r>
            <a:rPr lang="ro-RO" sz="1300" kern="1200" dirty="0" smtClean="0"/>
            <a:t>această a doua faza va necesita un nou set de linii directoare.</a:t>
          </a:r>
          <a:endParaRPr lang="ro-RO" sz="1300" kern="1200" dirty="0"/>
        </a:p>
      </dsp:txBody>
      <dsp:txXfrm>
        <a:off x="6477081" y="1232872"/>
        <a:ext cx="4597925" cy="22546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C05D4B-766D-3741-8005-95B01B9D92A2}">
      <dsp:nvSpPr>
        <dsp:cNvPr id="0" name=""/>
        <dsp:cNvSpPr/>
      </dsp:nvSpPr>
      <dsp:spPr>
        <a:xfrm rot="10800000">
          <a:off x="2063667" y="883"/>
          <a:ext cx="6992874" cy="1209216"/>
        </a:xfrm>
        <a:prstGeom prst="homePlate">
          <a:avLst/>
        </a:prstGeom>
        <a:solidFill>
          <a:schemeClr val="accent1">
            <a:tint val="50000"/>
            <a:hueOff val="0"/>
            <a:satOff val="0"/>
            <a:lum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231" tIns="129540" rIns="241808" bIns="129540" numCol="1" spcCol="1270" anchor="ctr" anchorCtr="0">
          <a:noAutofit/>
        </a:bodyPr>
        <a:lstStyle/>
        <a:p>
          <a:pPr lvl="0" algn="ctr" defTabSz="1511300">
            <a:lnSpc>
              <a:spcPct val="90000"/>
            </a:lnSpc>
            <a:spcBef>
              <a:spcPct val="0"/>
            </a:spcBef>
            <a:spcAft>
              <a:spcPct val="35000"/>
            </a:spcAft>
          </a:pPr>
          <a:r>
            <a:rPr lang="en-US" sz="3400" kern="1200" dirty="0" smtClean="0"/>
            <a:t>RESPECT </a:t>
          </a:r>
          <a:r>
            <a:rPr lang="en-US" sz="3400" kern="1200" dirty="0" err="1" smtClean="0"/>
            <a:t>pentru</a:t>
          </a:r>
          <a:r>
            <a:rPr lang="en-US" sz="3400" kern="1200" dirty="0" smtClean="0"/>
            <a:t> </a:t>
          </a:r>
          <a:r>
            <a:rPr lang="en-US" sz="3400" kern="1200" dirty="0" err="1" smtClean="0"/>
            <a:t>drepturile</a:t>
          </a:r>
          <a:r>
            <a:rPr lang="en-US" sz="3400" kern="1200" dirty="0" smtClean="0"/>
            <a:t> </a:t>
          </a:r>
          <a:r>
            <a:rPr lang="en-US" sz="3400" kern="1200" dirty="0" err="1" smtClean="0"/>
            <a:t>românilor</a:t>
          </a:r>
          <a:endParaRPr lang="en-US" sz="3400" kern="1200" dirty="0"/>
        </a:p>
      </dsp:txBody>
      <dsp:txXfrm rot="10800000">
        <a:off x="2365971" y="883"/>
        <a:ext cx="6690570" cy="1209216"/>
      </dsp:txXfrm>
    </dsp:sp>
    <dsp:sp modelId="{14D4BA2B-6FC8-1E42-9BB5-2678EC16BC66}">
      <dsp:nvSpPr>
        <dsp:cNvPr id="0" name=""/>
        <dsp:cNvSpPr/>
      </dsp:nvSpPr>
      <dsp:spPr>
        <a:xfrm>
          <a:off x="1459058" y="883"/>
          <a:ext cx="1209216" cy="1209216"/>
        </a:xfrm>
        <a:prstGeom prst="ellipse">
          <a:avLst/>
        </a:prstGeom>
        <a:solidFill>
          <a:schemeClr val="accent1">
            <a:tint val="5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69031AA-D502-384E-A188-01382F0453E5}">
      <dsp:nvSpPr>
        <dsp:cNvPr id="0" name=""/>
        <dsp:cNvSpPr/>
      </dsp:nvSpPr>
      <dsp:spPr>
        <a:xfrm rot="10800000">
          <a:off x="2063667" y="1571060"/>
          <a:ext cx="6992874" cy="1209216"/>
        </a:xfrm>
        <a:prstGeom prst="homePlat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231" tIns="129540" rIns="241808" bIns="129540" numCol="1" spcCol="1270" anchor="ctr" anchorCtr="0">
          <a:noAutofit/>
        </a:bodyPr>
        <a:lstStyle/>
        <a:p>
          <a:pPr lvl="0" algn="ctr" defTabSz="1511300">
            <a:lnSpc>
              <a:spcPct val="90000"/>
            </a:lnSpc>
            <a:spcBef>
              <a:spcPct val="0"/>
            </a:spcBef>
            <a:spcAft>
              <a:spcPct val="35000"/>
            </a:spcAft>
          </a:pPr>
          <a:r>
            <a:rPr lang="en-US" sz="3400" kern="1200" dirty="0" smtClean="0"/>
            <a:t>PREOCUPARE </a:t>
          </a:r>
          <a:r>
            <a:rPr lang="en-US" sz="3400" kern="1200" dirty="0" err="1" smtClean="0"/>
            <a:t>pentru</a:t>
          </a:r>
          <a:r>
            <a:rPr lang="en-US" sz="3400" kern="1200" dirty="0" smtClean="0"/>
            <a:t> </a:t>
          </a:r>
          <a:r>
            <a:rPr lang="en-US" sz="3400" kern="1200" dirty="0" err="1" smtClean="0"/>
            <a:t>bugetul</a:t>
          </a:r>
          <a:r>
            <a:rPr lang="en-US" sz="3400" kern="1200" dirty="0" smtClean="0"/>
            <a:t> </a:t>
          </a:r>
          <a:r>
            <a:rPr lang="en-US" sz="3400" kern="1200" dirty="0" err="1" smtClean="0"/>
            <a:t>fondurilor</a:t>
          </a:r>
          <a:r>
            <a:rPr lang="en-US" sz="3400" kern="1200" dirty="0" smtClean="0"/>
            <a:t> UE</a:t>
          </a:r>
          <a:endParaRPr lang="en-US" sz="3400" kern="1200" dirty="0"/>
        </a:p>
      </dsp:txBody>
      <dsp:txXfrm rot="10800000">
        <a:off x="2365971" y="1571060"/>
        <a:ext cx="6690570" cy="1209216"/>
      </dsp:txXfrm>
    </dsp:sp>
    <dsp:sp modelId="{A960FB81-46B0-1D4D-AC41-243438DDF141}">
      <dsp:nvSpPr>
        <dsp:cNvPr id="0" name=""/>
        <dsp:cNvSpPr/>
      </dsp:nvSpPr>
      <dsp:spPr>
        <a:xfrm>
          <a:off x="1459058" y="1571060"/>
          <a:ext cx="1209216" cy="1209216"/>
        </a:xfrm>
        <a:prstGeom prst="ellipse">
          <a:avLst/>
        </a:prstGeom>
        <a:solidFill>
          <a:schemeClr val="accent1">
            <a:tint val="5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93CECE8-05A2-E84A-B87F-1193CE0D6A24}">
      <dsp:nvSpPr>
        <dsp:cNvPr id="0" name=""/>
        <dsp:cNvSpPr/>
      </dsp:nvSpPr>
      <dsp:spPr>
        <a:xfrm rot="10800000">
          <a:off x="2063667" y="3141237"/>
          <a:ext cx="6992874" cy="1209216"/>
        </a:xfrm>
        <a:prstGeom prst="homePlat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231" tIns="129540" rIns="241808" bIns="129540" numCol="1" spcCol="1270" anchor="ctr" anchorCtr="0">
          <a:noAutofit/>
        </a:bodyPr>
        <a:lstStyle/>
        <a:p>
          <a:pPr lvl="0" algn="ctr" defTabSz="1511300">
            <a:lnSpc>
              <a:spcPct val="90000"/>
            </a:lnSpc>
            <a:spcBef>
              <a:spcPct val="0"/>
            </a:spcBef>
            <a:spcAft>
              <a:spcPct val="35000"/>
            </a:spcAft>
          </a:pPr>
          <a:r>
            <a:rPr lang="en-US" sz="3400" kern="1200" dirty="0" smtClean="0"/>
            <a:t>GARANTAREA </a:t>
          </a:r>
          <a:r>
            <a:rPr lang="en-US" sz="3400" kern="1200" dirty="0" err="1" smtClean="0"/>
            <a:t>securității</a:t>
          </a:r>
          <a:r>
            <a:rPr lang="en-US" sz="3400" kern="1200" dirty="0" smtClean="0"/>
            <a:t> </a:t>
          </a:r>
          <a:r>
            <a:rPr lang="en-US" sz="3400" kern="1200" dirty="0" err="1" smtClean="0"/>
            <a:t>naționale</a:t>
          </a:r>
          <a:r>
            <a:rPr lang="en-US" sz="3400" kern="1200" dirty="0" smtClean="0"/>
            <a:t> în context euro-</a:t>
          </a:r>
          <a:r>
            <a:rPr lang="en-US" sz="3400" kern="1200" dirty="0" err="1" smtClean="0"/>
            <a:t>atlantic</a:t>
          </a:r>
          <a:endParaRPr lang="en-US" sz="3400" kern="1200" dirty="0"/>
        </a:p>
      </dsp:txBody>
      <dsp:txXfrm rot="10800000">
        <a:off x="2365971" y="3141237"/>
        <a:ext cx="6690570" cy="1209216"/>
      </dsp:txXfrm>
    </dsp:sp>
    <dsp:sp modelId="{751F47CE-4076-3F46-86E7-C7356DA9B373}">
      <dsp:nvSpPr>
        <dsp:cNvPr id="0" name=""/>
        <dsp:cNvSpPr/>
      </dsp:nvSpPr>
      <dsp:spPr>
        <a:xfrm>
          <a:off x="1459058" y="3141237"/>
          <a:ext cx="1209216" cy="1209216"/>
        </a:xfrm>
        <a:prstGeom prst="ellipse">
          <a:avLst/>
        </a:prstGeom>
        <a:solidFill>
          <a:schemeClr val="accent1">
            <a:tint val="5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C05D4B-766D-3741-8005-95B01B9D92A2}">
      <dsp:nvSpPr>
        <dsp:cNvPr id="0" name=""/>
        <dsp:cNvSpPr/>
      </dsp:nvSpPr>
      <dsp:spPr>
        <a:xfrm rot="10800000">
          <a:off x="2063667" y="883"/>
          <a:ext cx="6992874" cy="1209216"/>
        </a:xfrm>
        <a:prstGeom prst="homePlate">
          <a:avLst/>
        </a:prstGeom>
        <a:solidFill>
          <a:schemeClr val="accent1">
            <a:tint val="50000"/>
            <a:hueOff val="0"/>
            <a:satOff val="0"/>
            <a:lum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231" tIns="129540" rIns="241808" bIns="129540" numCol="1" spcCol="1270" anchor="ctr" anchorCtr="0">
          <a:noAutofit/>
        </a:bodyPr>
        <a:lstStyle/>
        <a:p>
          <a:pPr lvl="0" algn="ctr" defTabSz="1511300">
            <a:lnSpc>
              <a:spcPct val="90000"/>
            </a:lnSpc>
            <a:spcBef>
              <a:spcPct val="0"/>
            </a:spcBef>
            <a:spcAft>
              <a:spcPct val="35000"/>
            </a:spcAft>
          </a:pPr>
          <a:r>
            <a:rPr lang="en-US" sz="3400" kern="1200" dirty="0" smtClean="0"/>
            <a:t>RESPECT </a:t>
          </a:r>
          <a:r>
            <a:rPr lang="en-US" sz="3400" kern="1200" dirty="0" err="1" smtClean="0"/>
            <a:t>pentru</a:t>
          </a:r>
          <a:r>
            <a:rPr lang="en-US" sz="3400" kern="1200" dirty="0" smtClean="0"/>
            <a:t> </a:t>
          </a:r>
          <a:r>
            <a:rPr lang="en-US" sz="3400" kern="1200" dirty="0" err="1" smtClean="0"/>
            <a:t>drepturile</a:t>
          </a:r>
          <a:r>
            <a:rPr lang="en-US" sz="3400" kern="1200" dirty="0" smtClean="0"/>
            <a:t> </a:t>
          </a:r>
          <a:r>
            <a:rPr lang="en-US" sz="3400" kern="1200" dirty="0" err="1" smtClean="0"/>
            <a:t>românilor</a:t>
          </a:r>
          <a:endParaRPr lang="en-US" sz="3400" kern="1200" dirty="0"/>
        </a:p>
      </dsp:txBody>
      <dsp:txXfrm rot="10800000">
        <a:off x="2365971" y="883"/>
        <a:ext cx="6690570" cy="1209216"/>
      </dsp:txXfrm>
    </dsp:sp>
    <dsp:sp modelId="{14D4BA2B-6FC8-1E42-9BB5-2678EC16BC66}">
      <dsp:nvSpPr>
        <dsp:cNvPr id="0" name=""/>
        <dsp:cNvSpPr/>
      </dsp:nvSpPr>
      <dsp:spPr>
        <a:xfrm>
          <a:off x="1459058" y="883"/>
          <a:ext cx="1209216" cy="1209216"/>
        </a:xfrm>
        <a:prstGeom prst="ellipse">
          <a:avLst/>
        </a:prstGeom>
        <a:solidFill>
          <a:schemeClr val="accent1">
            <a:tint val="5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69031AA-D502-384E-A188-01382F0453E5}">
      <dsp:nvSpPr>
        <dsp:cNvPr id="0" name=""/>
        <dsp:cNvSpPr/>
      </dsp:nvSpPr>
      <dsp:spPr>
        <a:xfrm rot="10800000">
          <a:off x="2063667" y="1571060"/>
          <a:ext cx="6992874" cy="1209216"/>
        </a:xfrm>
        <a:prstGeom prst="homePlat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231" tIns="129540" rIns="241808" bIns="129540" numCol="1" spcCol="1270" anchor="ctr" anchorCtr="0">
          <a:noAutofit/>
        </a:bodyPr>
        <a:lstStyle/>
        <a:p>
          <a:pPr lvl="0" algn="ctr" defTabSz="1511300">
            <a:lnSpc>
              <a:spcPct val="90000"/>
            </a:lnSpc>
            <a:spcBef>
              <a:spcPct val="0"/>
            </a:spcBef>
            <a:spcAft>
              <a:spcPct val="35000"/>
            </a:spcAft>
          </a:pPr>
          <a:r>
            <a:rPr lang="en-US" sz="3400" kern="1200" dirty="0" smtClean="0"/>
            <a:t>PREOCUPARE </a:t>
          </a:r>
          <a:r>
            <a:rPr lang="en-US" sz="3400" kern="1200" dirty="0" err="1" smtClean="0"/>
            <a:t>pentru</a:t>
          </a:r>
          <a:r>
            <a:rPr lang="en-US" sz="3400" kern="1200" dirty="0" smtClean="0"/>
            <a:t> </a:t>
          </a:r>
          <a:r>
            <a:rPr lang="en-US" sz="3400" kern="1200" dirty="0" err="1" smtClean="0"/>
            <a:t>bugetul</a:t>
          </a:r>
          <a:r>
            <a:rPr lang="en-US" sz="3400" kern="1200" dirty="0" smtClean="0"/>
            <a:t> </a:t>
          </a:r>
          <a:r>
            <a:rPr lang="en-US" sz="3400" kern="1200" dirty="0" err="1" smtClean="0"/>
            <a:t>fondurilor</a:t>
          </a:r>
          <a:r>
            <a:rPr lang="en-US" sz="3400" kern="1200" dirty="0" smtClean="0"/>
            <a:t> UE</a:t>
          </a:r>
          <a:endParaRPr lang="en-US" sz="3400" kern="1200" dirty="0"/>
        </a:p>
      </dsp:txBody>
      <dsp:txXfrm rot="10800000">
        <a:off x="2365971" y="1571060"/>
        <a:ext cx="6690570" cy="1209216"/>
      </dsp:txXfrm>
    </dsp:sp>
    <dsp:sp modelId="{A960FB81-46B0-1D4D-AC41-243438DDF141}">
      <dsp:nvSpPr>
        <dsp:cNvPr id="0" name=""/>
        <dsp:cNvSpPr/>
      </dsp:nvSpPr>
      <dsp:spPr>
        <a:xfrm>
          <a:off x="1459058" y="1571060"/>
          <a:ext cx="1209216" cy="1209216"/>
        </a:xfrm>
        <a:prstGeom prst="ellipse">
          <a:avLst/>
        </a:prstGeom>
        <a:solidFill>
          <a:schemeClr val="accent1">
            <a:tint val="5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93CECE8-05A2-E84A-B87F-1193CE0D6A24}">
      <dsp:nvSpPr>
        <dsp:cNvPr id="0" name=""/>
        <dsp:cNvSpPr/>
      </dsp:nvSpPr>
      <dsp:spPr>
        <a:xfrm rot="10800000">
          <a:off x="2063667" y="3141237"/>
          <a:ext cx="6992874" cy="1209216"/>
        </a:xfrm>
        <a:prstGeom prst="homePlat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231" tIns="129540" rIns="241808" bIns="129540" numCol="1" spcCol="1270" anchor="ctr" anchorCtr="0">
          <a:noAutofit/>
        </a:bodyPr>
        <a:lstStyle/>
        <a:p>
          <a:pPr lvl="0" algn="ctr" defTabSz="1511300">
            <a:lnSpc>
              <a:spcPct val="90000"/>
            </a:lnSpc>
            <a:spcBef>
              <a:spcPct val="0"/>
            </a:spcBef>
            <a:spcAft>
              <a:spcPct val="35000"/>
            </a:spcAft>
          </a:pPr>
          <a:r>
            <a:rPr lang="en-US" sz="3400" kern="1200" dirty="0" smtClean="0"/>
            <a:t>GARANTAREA </a:t>
          </a:r>
          <a:r>
            <a:rPr lang="en-US" sz="3400" kern="1200" dirty="0" err="1" smtClean="0"/>
            <a:t>securității</a:t>
          </a:r>
          <a:r>
            <a:rPr lang="en-US" sz="3400" kern="1200" dirty="0" smtClean="0"/>
            <a:t> </a:t>
          </a:r>
          <a:r>
            <a:rPr lang="en-US" sz="3400" kern="1200" dirty="0" err="1" smtClean="0"/>
            <a:t>naționale</a:t>
          </a:r>
          <a:r>
            <a:rPr lang="en-US" sz="3400" kern="1200" dirty="0" smtClean="0"/>
            <a:t> în context euro-</a:t>
          </a:r>
          <a:r>
            <a:rPr lang="en-US" sz="3400" kern="1200" dirty="0" err="1" smtClean="0"/>
            <a:t>atlantic</a:t>
          </a:r>
          <a:endParaRPr lang="en-US" sz="3400" kern="1200" dirty="0"/>
        </a:p>
      </dsp:txBody>
      <dsp:txXfrm rot="10800000">
        <a:off x="2365971" y="3141237"/>
        <a:ext cx="6690570" cy="1209216"/>
      </dsp:txXfrm>
    </dsp:sp>
    <dsp:sp modelId="{751F47CE-4076-3F46-86E7-C7356DA9B373}">
      <dsp:nvSpPr>
        <dsp:cNvPr id="0" name=""/>
        <dsp:cNvSpPr/>
      </dsp:nvSpPr>
      <dsp:spPr>
        <a:xfrm>
          <a:off x="1459058" y="3141237"/>
          <a:ext cx="1209216" cy="1209216"/>
        </a:xfrm>
        <a:prstGeom prst="ellipse">
          <a:avLst/>
        </a:prstGeom>
        <a:solidFill>
          <a:schemeClr val="accent1">
            <a:tint val="5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4109" cy="46597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7353" y="1"/>
            <a:ext cx="3044109" cy="465977"/>
          </a:xfrm>
          <a:prstGeom prst="rect">
            <a:avLst/>
          </a:prstGeom>
        </p:spPr>
        <p:txBody>
          <a:bodyPr vert="horz" lIns="91440" tIns="45720" rIns="91440" bIns="45720" rtlCol="0"/>
          <a:lstStyle>
            <a:lvl1pPr algn="r">
              <a:defRPr sz="1200"/>
            </a:lvl1pPr>
          </a:lstStyle>
          <a:p>
            <a:fld id="{9BA73F87-5317-40AC-B1A4-523BD79D0CF1}" type="datetimeFigureOut">
              <a:rPr lang="en-GB" smtClean="0"/>
              <a:t>06/10/2017</a:t>
            </a:fld>
            <a:endParaRPr lang="en-GB"/>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983" y="4479625"/>
            <a:ext cx="5619136" cy="366528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8843124"/>
            <a:ext cx="3044109" cy="46597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7353" y="8843124"/>
            <a:ext cx="3044109" cy="465977"/>
          </a:xfrm>
          <a:prstGeom prst="rect">
            <a:avLst/>
          </a:prstGeom>
        </p:spPr>
        <p:txBody>
          <a:bodyPr vert="horz" lIns="91440" tIns="45720" rIns="91440" bIns="45720" rtlCol="0" anchor="b"/>
          <a:lstStyle>
            <a:lvl1pPr algn="r">
              <a:defRPr sz="1200"/>
            </a:lvl1pPr>
          </a:lstStyle>
          <a:p>
            <a:fld id="{8AF4AB11-5F94-4AC2-8CB8-81DA3A20D492}" type="slidenum">
              <a:rPr lang="en-GB" smtClean="0"/>
              <a:t>‹#›</a:t>
            </a:fld>
            <a:endParaRPr lang="en-GB"/>
          </a:p>
        </p:txBody>
      </p:sp>
    </p:spTree>
    <p:extLst>
      <p:ext uri="{BB962C8B-B14F-4D97-AF65-F5344CB8AC3E}">
        <p14:creationId xmlns:p14="http://schemas.microsoft.com/office/powerpoint/2010/main" val="422662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4AB11-5F94-4AC2-8CB8-81DA3A20D492}" type="slidenum">
              <a:rPr lang="en-GB" smtClean="0"/>
              <a:t>2</a:t>
            </a:fld>
            <a:endParaRPr lang="en-GB"/>
          </a:p>
        </p:txBody>
      </p:sp>
    </p:spTree>
    <p:extLst>
      <p:ext uri="{BB962C8B-B14F-4D97-AF65-F5344CB8AC3E}">
        <p14:creationId xmlns:p14="http://schemas.microsoft.com/office/powerpoint/2010/main" val="1721353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4AB11-5F94-4AC2-8CB8-81DA3A20D492}" type="slidenum">
              <a:rPr lang="en-GB" smtClean="0"/>
              <a:t>3</a:t>
            </a:fld>
            <a:endParaRPr lang="en-GB"/>
          </a:p>
        </p:txBody>
      </p:sp>
    </p:spTree>
    <p:extLst>
      <p:ext uri="{BB962C8B-B14F-4D97-AF65-F5344CB8AC3E}">
        <p14:creationId xmlns:p14="http://schemas.microsoft.com/office/powerpoint/2010/main" val="1165768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4AB11-5F94-4AC2-8CB8-81DA3A20D492}" type="slidenum">
              <a:rPr lang="en-GB" smtClean="0"/>
              <a:t>4</a:t>
            </a:fld>
            <a:endParaRPr lang="en-GB"/>
          </a:p>
        </p:txBody>
      </p:sp>
    </p:spTree>
    <p:extLst>
      <p:ext uri="{BB962C8B-B14F-4D97-AF65-F5344CB8AC3E}">
        <p14:creationId xmlns:p14="http://schemas.microsoft.com/office/powerpoint/2010/main" val="1828661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4AB11-5F94-4AC2-8CB8-81DA3A20D492}" type="slidenum">
              <a:rPr lang="en-GB" smtClean="0"/>
              <a:t>5</a:t>
            </a:fld>
            <a:endParaRPr lang="en-GB"/>
          </a:p>
        </p:txBody>
      </p:sp>
    </p:spTree>
    <p:extLst>
      <p:ext uri="{BB962C8B-B14F-4D97-AF65-F5344CB8AC3E}">
        <p14:creationId xmlns:p14="http://schemas.microsoft.com/office/powerpoint/2010/main" val="1209088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4AB11-5F94-4AC2-8CB8-81DA3A20D492}" type="slidenum">
              <a:rPr lang="en-GB" smtClean="0"/>
              <a:t>40</a:t>
            </a:fld>
            <a:endParaRPr lang="en-GB"/>
          </a:p>
        </p:txBody>
      </p:sp>
    </p:spTree>
    <p:extLst>
      <p:ext uri="{BB962C8B-B14F-4D97-AF65-F5344CB8AC3E}">
        <p14:creationId xmlns:p14="http://schemas.microsoft.com/office/powerpoint/2010/main" val="846257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ro-R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1AD53111-F9F8-459E-84E4-CFC554D578CE}" type="datetime1">
              <a:rPr lang="ro-RO" smtClean="0"/>
              <a:t>06.10.2017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C1F4E4-7891-48B6-9E54-8CAEEC04DEA9}" type="slidenum">
              <a:rPr lang="ro-RO" smtClean="0"/>
              <a:t>‹#›</a:t>
            </a:fld>
            <a:endParaRPr lang="ro-RO"/>
          </a:p>
        </p:txBody>
      </p:sp>
    </p:spTree>
    <p:extLst>
      <p:ext uri="{BB962C8B-B14F-4D97-AF65-F5344CB8AC3E}">
        <p14:creationId xmlns:p14="http://schemas.microsoft.com/office/powerpoint/2010/main" val="1322800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5F0C0DF1-B91A-478F-A955-411715C43C49}" type="datetime1">
              <a:rPr lang="ro-RO" smtClean="0"/>
              <a:t>06.10.2017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C1F4E4-7891-48B6-9E54-8CAEEC04DEA9}" type="slidenum">
              <a:rPr lang="ro-RO" smtClean="0"/>
              <a:t>‹#›</a:t>
            </a:fld>
            <a:endParaRPr lang="ro-RO"/>
          </a:p>
        </p:txBody>
      </p:sp>
    </p:spTree>
    <p:extLst>
      <p:ext uri="{BB962C8B-B14F-4D97-AF65-F5344CB8AC3E}">
        <p14:creationId xmlns:p14="http://schemas.microsoft.com/office/powerpoint/2010/main" val="172300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FA9FBE9A-50F9-4E11-A95C-C9CDEBF8A620}" type="datetime1">
              <a:rPr lang="ro-RO" smtClean="0"/>
              <a:t>06.10.2017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C1F4E4-7891-48B6-9E54-8CAEEC04DEA9}" type="slidenum">
              <a:rPr lang="ro-RO" smtClean="0"/>
              <a:t>‹#›</a:t>
            </a:fld>
            <a:endParaRPr lang="ro-RO"/>
          </a:p>
        </p:txBody>
      </p:sp>
    </p:spTree>
    <p:extLst>
      <p:ext uri="{BB962C8B-B14F-4D97-AF65-F5344CB8AC3E}">
        <p14:creationId xmlns:p14="http://schemas.microsoft.com/office/powerpoint/2010/main" val="3585143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C7F63F13-83BC-4491-8B91-CB79B2105CA7}" type="datetime1">
              <a:rPr lang="ro-RO" smtClean="0"/>
              <a:t>06.10.2017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C1F4E4-7891-48B6-9E54-8CAEEC04DEA9}" type="slidenum">
              <a:rPr lang="ro-RO" smtClean="0"/>
              <a:t>‹#›</a:t>
            </a:fld>
            <a:endParaRPr lang="ro-RO"/>
          </a:p>
        </p:txBody>
      </p:sp>
    </p:spTree>
    <p:extLst>
      <p:ext uri="{BB962C8B-B14F-4D97-AF65-F5344CB8AC3E}">
        <p14:creationId xmlns:p14="http://schemas.microsoft.com/office/powerpoint/2010/main" val="401803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ro-R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380878-7C47-4EF5-9050-EB609C3230EF}" type="datetime1">
              <a:rPr lang="ro-RO" smtClean="0"/>
              <a:t>06.10.2017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C1F4E4-7891-48B6-9E54-8CAEEC04DEA9}" type="slidenum">
              <a:rPr lang="ro-RO" smtClean="0"/>
              <a:t>‹#›</a:t>
            </a:fld>
            <a:endParaRPr lang="ro-RO"/>
          </a:p>
        </p:txBody>
      </p:sp>
    </p:spTree>
    <p:extLst>
      <p:ext uri="{BB962C8B-B14F-4D97-AF65-F5344CB8AC3E}">
        <p14:creationId xmlns:p14="http://schemas.microsoft.com/office/powerpoint/2010/main" val="1295033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E9ACE182-9B1A-4C74-9AED-609C68466A9C}" type="datetime1">
              <a:rPr lang="ro-RO" smtClean="0"/>
              <a:t>06.10.2017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63C1F4E4-7891-48B6-9E54-8CAEEC04DEA9}" type="slidenum">
              <a:rPr lang="ro-RO" smtClean="0"/>
              <a:t>‹#›</a:t>
            </a:fld>
            <a:endParaRPr lang="ro-RO"/>
          </a:p>
        </p:txBody>
      </p:sp>
    </p:spTree>
    <p:extLst>
      <p:ext uri="{BB962C8B-B14F-4D97-AF65-F5344CB8AC3E}">
        <p14:creationId xmlns:p14="http://schemas.microsoft.com/office/powerpoint/2010/main" val="2782733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ro-R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A58F56B1-1499-414F-892F-7557F4D4551D}" type="datetime1">
              <a:rPr lang="ro-RO" smtClean="0"/>
              <a:t>06.10.2017</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63C1F4E4-7891-48B6-9E54-8CAEEC04DEA9}" type="slidenum">
              <a:rPr lang="ro-RO" smtClean="0"/>
              <a:t>‹#›</a:t>
            </a:fld>
            <a:endParaRPr lang="ro-RO"/>
          </a:p>
        </p:txBody>
      </p:sp>
    </p:spTree>
    <p:extLst>
      <p:ext uri="{BB962C8B-B14F-4D97-AF65-F5344CB8AC3E}">
        <p14:creationId xmlns:p14="http://schemas.microsoft.com/office/powerpoint/2010/main" val="191282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1F93DC1D-6F85-4425-B77A-D2F221775C7D}" type="datetime1">
              <a:rPr lang="ro-RO" smtClean="0"/>
              <a:t>06.10.2017</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63C1F4E4-7891-48B6-9E54-8CAEEC04DEA9}" type="slidenum">
              <a:rPr lang="ro-RO" smtClean="0"/>
              <a:t>‹#›</a:t>
            </a:fld>
            <a:endParaRPr lang="ro-RO"/>
          </a:p>
        </p:txBody>
      </p:sp>
    </p:spTree>
    <p:extLst>
      <p:ext uri="{BB962C8B-B14F-4D97-AF65-F5344CB8AC3E}">
        <p14:creationId xmlns:p14="http://schemas.microsoft.com/office/powerpoint/2010/main" val="3770973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DE85A-2302-4933-8D45-164ED163B6B9}" type="datetime1">
              <a:rPr lang="ro-RO" smtClean="0"/>
              <a:t>06.10.2017</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63C1F4E4-7891-48B6-9E54-8CAEEC04DEA9}" type="slidenum">
              <a:rPr lang="ro-RO" smtClean="0"/>
              <a:t>‹#›</a:t>
            </a:fld>
            <a:endParaRPr lang="ro-RO"/>
          </a:p>
        </p:txBody>
      </p:sp>
    </p:spTree>
    <p:extLst>
      <p:ext uri="{BB962C8B-B14F-4D97-AF65-F5344CB8AC3E}">
        <p14:creationId xmlns:p14="http://schemas.microsoft.com/office/powerpoint/2010/main" val="187608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o-R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68802-1986-4D14-89A7-1DCBD15A9DEB}" type="datetime1">
              <a:rPr lang="ro-RO" smtClean="0"/>
              <a:t>06.10.2017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63C1F4E4-7891-48B6-9E54-8CAEEC04DEA9}" type="slidenum">
              <a:rPr lang="ro-RO" smtClean="0"/>
              <a:t>‹#›</a:t>
            </a:fld>
            <a:endParaRPr lang="ro-RO"/>
          </a:p>
        </p:txBody>
      </p:sp>
    </p:spTree>
    <p:extLst>
      <p:ext uri="{BB962C8B-B14F-4D97-AF65-F5344CB8AC3E}">
        <p14:creationId xmlns:p14="http://schemas.microsoft.com/office/powerpoint/2010/main" val="92935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o-R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DD1E53-EC0A-4B29-B174-5C1672F032DE}" type="datetime1">
              <a:rPr lang="ro-RO" smtClean="0"/>
              <a:t>06.10.2017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63C1F4E4-7891-48B6-9E54-8CAEEC04DEA9}" type="slidenum">
              <a:rPr lang="ro-RO" smtClean="0"/>
              <a:t>‹#›</a:t>
            </a:fld>
            <a:endParaRPr lang="ro-RO"/>
          </a:p>
        </p:txBody>
      </p:sp>
    </p:spTree>
    <p:extLst>
      <p:ext uri="{BB962C8B-B14F-4D97-AF65-F5344CB8AC3E}">
        <p14:creationId xmlns:p14="http://schemas.microsoft.com/office/powerpoint/2010/main" val="6770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C29EE-325A-4FB4-BABE-50FAD3D2DBAF}" type="datetime1">
              <a:rPr lang="ro-RO" smtClean="0"/>
              <a:t>06.10.2017</a:t>
            </a:fld>
            <a:endParaRPr lang="ro-R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1F4E4-7891-48B6-9E54-8CAEEC04DEA9}" type="slidenum">
              <a:rPr lang="ro-RO" smtClean="0"/>
              <a:t>‹#›</a:t>
            </a:fld>
            <a:endParaRPr lang="ro-RO"/>
          </a:p>
        </p:txBody>
      </p:sp>
    </p:spTree>
    <p:extLst>
      <p:ext uri="{BB962C8B-B14F-4D97-AF65-F5344CB8AC3E}">
        <p14:creationId xmlns:p14="http://schemas.microsoft.com/office/powerpoint/2010/main" val="621400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Layout" Target="../diagrams/layout1.xml"/><Relationship Id="rId7" Type="http://schemas.openxmlformats.org/officeDocument/2006/relationships/image" Target="../media/image2.png"/><Relationship Id="rId12" Type="http://schemas.microsoft.com/office/2007/relationships/diagramDrawing" Target="../diagrams/drawing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27" y="6470"/>
            <a:ext cx="12203527" cy="6851530"/>
          </a:xfrm>
          <a:prstGeom prst="rect">
            <a:avLst/>
          </a:prstGeom>
        </p:spPr>
      </p:pic>
      <p:sp>
        <p:nvSpPr>
          <p:cNvPr id="5" name="Title 1"/>
          <p:cNvSpPr txBox="1">
            <a:spLocks/>
          </p:cNvSpPr>
          <p:nvPr/>
        </p:nvSpPr>
        <p:spPr>
          <a:xfrm>
            <a:off x="548640" y="507980"/>
            <a:ext cx="10125122" cy="44508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o-RO" sz="4000" b="1" dirty="0">
                <a:solidFill>
                  <a:schemeClr val="bg2"/>
                </a:solidFill>
              </a:rPr>
              <a:t>Axe Strategice de Acțiune a Guvernului </a:t>
            </a:r>
            <a:r>
              <a:rPr lang="ro-RO" sz="4000" b="1" dirty="0" smtClean="0">
                <a:solidFill>
                  <a:schemeClr val="bg2"/>
                </a:solidFill>
              </a:rPr>
              <a:t>României</a:t>
            </a:r>
            <a:endParaRPr lang="en-US" sz="4000" b="1" dirty="0" smtClean="0">
              <a:solidFill>
                <a:schemeClr val="bg2"/>
              </a:solidFill>
            </a:endParaRPr>
          </a:p>
          <a:p>
            <a:pPr algn="ctr"/>
            <a:r>
              <a:rPr lang="ro-RO" sz="4000" b="1" dirty="0" smtClean="0">
                <a:solidFill>
                  <a:schemeClr val="bg2"/>
                </a:solidFill>
              </a:rPr>
              <a:t> </a:t>
            </a:r>
            <a:r>
              <a:rPr lang="ro-RO" sz="4000" b="1" dirty="0">
                <a:solidFill>
                  <a:schemeClr val="bg2"/>
                </a:solidFill>
              </a:rPr>
              <a:t/>
            </a:r>
            <a:br>
              <a:rPr lang="ro-RO" sz="4000" b="1" dirty="0">
                <a:solidFill>
                  <a:schemeClr val="bg2"/>
                </a:solidFill>
              </a:rPr>
            </a:br>
            <a:r>
              <a:rPr lang="ro-RO" sz="3200" b="1" dirty="0">
                <a:solidFill>
                  <a:schemeClr val="bg2"/>
                </a:solidFill>
              </a:rPr>
              <a:t>în </a:t>
            </a:r>
            <a:r>
              <a:rPr lang="en-US" sz="3200" b="1" dirty="0" smtClean="0">
                <a:solidFill>
                  <a:schemeClr val="bg2"/>
                </a:solidFill>
              </a:rPr>
              <a:t>c</a:t>
            </a:r>
            <a:r>
              <a:rPr lang="ro-RO" sz="3200" b="1" dirty="0" err="1" smtClean="0">
                <a:solidFill>
                  <a:schemeClr val="bg2"/>
                </a:solidFill>
              </a:rPr>
              <a:t>ontextul</a:t>
            </a:r>
            <a:r>
              <a:rPr lang="ro-RO" sz="3200" b="1" dirty="0" smtClean="0">
                <a:solidFill>
                  <a:schemeClr val="bg2"/>
                </a:solidFill>
              </a:rPr>
              <a:t> </a:t>
            </a:r>
            <a:r>
              <a:rPr lang="en-US" sz="3200" b="1" dirty="0">
                <a:solidFill>
                  <a:schemeClr val="bg2"/>
                </a:solidFill>
              </a:rPr>
              <a:t>p</a:t>
            </a:r>
            <a:r>
              <a:rPr lang="ro-RO" sz="3200" b="1" dirty="0" err="1" smtClean="0">
                <a:solidFill>
                  <a:schemeClr val="bg2"/>
                </a:solidFill>
              </a:rPr>
              <a:t>rocesului</a:t>
            </a:r>
            <a:r>
              <a:rPr lang="ro-RO" sz="3200" b="1" dirty="0" smtClean="0">
                <a:solidFill>
                  <a:schemeClr val="bg2"/>
                </a:solidFill>
              </a:rPr>
              <a:t> </a:t>
            </a:r>
            <a:r>
              <a:rPr lang="ro-RO" sz="3200" b="1" dirty="0">
                <a:solidFill>
                  <a:schemeClr val="bg2"/>
                </a:solidFill>
              </a:rPr>
              <a:t>de </a:t>
            </a:r>
            <a:r>
              <a:rPr lang="en-US" sz="3200" b="1" dirty="0" smtClean="0">
                <a:solidFill>
                  <a:schemeClr val="bg2"/>
                </a:solidFill>
              </a:rPr>
              <a:t>r</a:t>
            </a:r>
            <a:r>
              <a:rPr lang="ro-RO" sz="3200" b="1" dirty="0" err="1" smtClean="0">
                <a:solidFill>
                  <a:schemeClr val="bg2"/>
                </a:solidFill>
              </a:rPr>
              <a:t>etragere</a:t>
            </a:r>
            <a:r>
              <a:rPr lang="ro-RO" sz="3200" b="1" dirty="0" smtClean="0">
                <a:solidFill>
                  <a:schemeClr val="bg2"/>
                </a:solidFill>
              </a:rPr>
              <a:t> </a:t>
            </a:r>
            <a:r>
              <a:rPr lang="ro-RO" sz="3200" b="1" dirty="0">
                <a:solidFill>
                  <a:schemeClr val="bg2"/>
                </a:solidFill>
              </a:rPr>
              <a:t>a Marii Britanii din Uniunea Europeană</a:t>
            </a:r>
            <a:r>
              <a:rPr lang="ro-RO" sz="3600" b="1" dirty="0">
                <a:solidFill>
                  <a:schemeClr val="bg2"/>
                </a:solidFill>
              </a:rPr>
              <a:t/>
            </a:r>
            <a:br>
              <a:rPr lang="ro-RO" sz="3600" b="1" dirty="0">
                <a:solidFill>
                  <a:schemeClr val="bg2"/>
                </a:solidFill>
              </a:rPr>
            </a:br>
            <a:endParaRPr lang="ro-RO" sz="2000" i="1" dirty="0">
              <a:solidFill>
                <a:schemeClr val="bg1"/>
              </a:solidFill>
              <a:latin typeface="Cambria" panose="02040503050406030204" pitchFamily="18" charset="0"/>
            </a:endParaRPr>
          </a:p>
        </p:txBody>
      </p:sp>
      <p:sp>
        <p:nvSpPr>
          <p:cNvPr id="2" name="TextBox 1"/>
          <p:cNvSpPr txBox="1"/>
          <p:nvPr/>
        </p:nvSpPr>
        <p:spPr>
          <a:xfrm>
            <a:off x="8562110" y="5652655"/>
            <a:ext cx="3241963" cy="646331"/>
          </a:xfrm>
          <a:prstGeom prst="rect">
            <a:avLst/>
          </a:prstGeom>
          <a:noFill/>
        </p:spPr>
        <p:txBody>
          <a:bodyPr wrap="square" rtlCol="0">
            <a:spAutoFit/>
          </a:bodyPr>
          <a:lstStyle/>
          <a:p>
            <a:pPr algn="ctr"/>
            <a:r>
              <a:rPr lang="en-US" dirty="0" smtClean="0">
                <a:solidFill>
                  <a:srgbClr val="002A7E"/>
                </a:solidFill>
                <a:latin typeface="Cambria" panose="02040503050406030204" pitchFamily="18" charset="0"/>
              </a:rPr>
              <a:t>MINISTRUL DELEGAT PENTRU AFACERI EUROPENE</a:t>
            </a:r>
            <a:endParaRPr lang="en-US" dirty="0">
              <a:solidFill>
                <a:srgbClr val="002A7E"/>
              </a:solidFill>
              <a:latin typeface="Cambria" panose="02040503050406030204" pitchFamily="18" charset="0"/>
            </a:endParaRPr>
          </a:p>
        </p:txBody>
      </p:sp>
    </p:spTree>
    <p:extLst>
      <p:ext uri="{BB962C8B-B14F-4D97-AF65-F5344CB8AC3E}">
        <p14:creationId xmlns:p14="http://schemas.microsoft.com/office/powerpoint/2010/main" val="969058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448574" y="330861"/>
            <a:ext cx="7039450" cy="707886"/>
          </a:xfrm>
          <a:prstGeom prst="rect">
            <a:avLst/>
          </a:prstGeom>
        </p:spPr>
        <p:txBody>
          <a:bodyPr wrap="square">
            <a:spAutoFit/>
          </a:bodyPr>
          <a:lstStyle/>
          <a:p>
            <a:r>
              <a:rPr lang="en-US" sz="4000" b="1" dirty="0">
                <a:solidFill>
                  <a:schemeClr val="bg2"/>
                </a:solidFill>
                <a:latin typeface="+mj-lt"/>
              </a:rPr>
              <a:t>III. </a:t>
            </a:r>
            <a:r>
              <a:rPr lang="ro-RO" sz="4000" b="1" dirty="0">
                <a:solidFill>
                  <a:schemeClr val="bg2"/>
                </a:solidFill>
                <a:latin typeface="+mj-lt"/>
              </a:rPr>
              <a:t>Procesul de negociere</a:t>
            </a:r>
            <a:endParaRPr lang="en-US" sz="4000" dirty="0">
              <a:solidFill>
                <a:schemeClr val="bg2"/>
              </a:solidFill>
              <a:latin typeface="+mj-lt"/>
            </a:endParaRPr>
          </a:p>
        </p:txBody>
      </p:sp>
      <p:sp>
        <p:nvSpPr>
          <p:cNvPr id="6" name="Rectangle 5"/>
          <p:cNvSpPr/>
          <p:nvPr/>
        </p:nvSpPr>
        <p:spPr>
          <a:xfrm>
            <a:off x="448574" y="1286106"/>
            <a:ext cx="11404120" cy="4893647"/>
          </a:xfrm>
          <a:prstGeom prst="rect">
            <a:avLst/>
          </a:prstGeom>
        </p:spPr>
        <p:txBody>
          <a:bodyPr wrap="square">
            <a:spAutoFit/>
          </a:bodyPr>
          <a:lstStyle/>
          <a:p>
            <a:pPr algn="just"/>
            <a:endParaRPr lang="ro-RO" sz="2400" b="1" dirty="0" smtClean="0"/>
          </a:p>
          <a:p>
            <a:pPr algn="just"/>
            <a:endParaRPr lang="ro-RO" sz="2800" b="1" dirty="0" smtClean="0"/>
          </a:p>
          <a:p>
            <a:pPr algn="just"/>
            <a:r>
              <a:rPr lang="ro-RO" sz="2800" b="1" dirty="0" smtClean="0"/>
              <a:t>Formate </a:t>
            </a:r>
            <a:r>
              <a:rPr lang="ro-RO" sz="2800" b="1" dirty="0"/>
              <a:t>de lucru </a:t>
            </a:r>
          </a:p>
          <a:p>
            <a:pPr algn="just"/>
            <a:endParaRPr lang="ro-RO" sz="2400" b="1" dirty="0"/>
          </a:p>
          <a:p>
            <a:pPr marL="342900" indent="-342900" algn="just">
              <a:buFont typeface="Arial" panose="020B0604020202020204" pitchFamily="34" charset="0"/>
              <a:buChar char="•"/>
            </a:pPr>
            <a:r>
              <a:rPr lang="ro-RO" sz="2000" b="1" dirty="0"/>
              <a:t>Directivele de negociere </a:t>
            </a:r>
            <a:r>
              <a:rPr lang="ro-RO" sz="2000" dirty="0"/>
              <a:t>ale Comisiei </a:t>
            </a:r>
            <a:r>
              <a:rPr lang="ro-RO" sz="2000" dirty="0" smtClean="0"/>
              <a:t>Europene, </a:t>
            </a:r>
            <a:r>
              <a:rPr lang="ro-RO" sz="2000" dirty="0"/>
              <a:t>sunt detaliate în </a:t>
            </a:r>
            <a:r>
              <a:rPr lang="ro-RO" sz="2000" i="1" dirty="0"/>
              <a:t>documente de poziție</a:t>
            </a:r>
            <a:r>
              <a:rPr lang="ro-RO" sz="2000" dirty="0"/>
              <a:t> sectoriale și au o anumită flexibilitate, putând fi adaptate în funcție de evoluția negocierilor, cu decizie în unanimitate în Consiliul UE în baza unei modificări prealabile a liniilor directoare în Consiliul European.</a:t>
            </a:r>
          </a:p>
          <a:p>
            <a:pPr algn="just"/>
            <a:endParaRPr lang="ro-RO" sz="2400" dirty="0"/>
          </a:p>
          <a:p>
            <a:pPr marL="342900" indent="-342900" algn="just">
              <a:buFont typeface="Arial" panose="020B0604020202020204" pitchFamily="34" charset="0"/>
              <a:buChar char="•"/>
            </a:pPr>
            <a:r>
              <a:rPr lang="ro-RO" sz="2000" b="1" dirty="0"/>
              <a:t>Documentele de poziție </a:t>
            </a:r>
            <a:r>
              <a:rPr lang="ro-RO" sz="2000" dirty="0"/>
              <a:t>ale Comisiei Europene fac obiectul discuțiilor din cadrul Grupului de lucru ad-hoc art.50 al Consiliului (înființat prin decizia Consiliului Afaceri Generale din 22 mai a.c.),</a:t>
            </a:r>
            <a:r>
              <a:rPr lang="ro-RO" sz="2000" b="1" dirty="0"/>
              <a:t> </a:t>
            </a:r>
            <a:r>
              <a:rPr lang="ro-RO" sz="2000" dirty="0"/>
              <a:t>singurul format de lucru abilitat în acest sens. </a:t>
            </a:r>
          </a:p>
          <a:p>
            <a:pPr algn="just"/>
            <a:endParaRPr lang="ro-RO" sz="2400" dirty="0"/>
          </a:p>
          <a:p>
            <a:pPr marL="342900" indent="-342900" algn="just">
              <a:buFont typeface="Arial" panose="020B0604020202020204" pitchFamily="34" charset="0"/>
              <a:buChar char="•"/>
            </a:pPr>
            <a:r>
              <a:rPr lang="ro-RO" sz="2000" b="1" dirty="0"/>
              <a:t>Problematica </a:t>
            </a:r>
            <a:r>
              <a:rPr lang="ro-RO" sz="2000" b="1" dirty="0" err="1"/>
              <a:t>Brexit</a:t>
            </a:r>
            <a:r>
              <a:rPr lang="ro-RO" sz="2000" b="1" dirty="0"/>
              <a:t> este abordată în </a:t>
            </a:r>
            <a:r>
              <a:rPr lang="ro-RO" sz="2000" dirty="0"/>
              <a:t>cadrul formatelor art. 50, respectiv în </a:t>
            </a:r>
            <a:r>
              <a:rPr lang="ro-RO" sz="2000" b="1" dirty="0"/>
              <a:t>Grupul de lucru ad-hoc, COREPER II, CAG </a:t>
            </a:r>
            <a:r>
              <a:rPr lang="ro-RO" sz="2000" b="1" dirty="0" err="1"/>
              <a:t>şi</a:t>
            </a:r>
            <a:r>
              <a:rPr lang="ro-RO" sz="2000" b="1" dirty="0"/>
              <a:t> Consiliul European.</a:t>
            </a:r>
          </a:p>
        </p:txBody>
      </p:sp>
      <p:sp>
        <p:nvSpPr>
          <p:cNvPr id="9" name="Slide Number Placeholder 8"/>
          <p:cNvSpPr>
            <a:spLocks noGrp="1"/>
          </p:cNvSpPr>
          <p:nvPr>
            <p:ph type="sldNum" sz="quarter" idx="12"/>
          </p:nvPr>
        </p:nvSpPr>
        <p:spPr/>
        <p:txBody>
          <a:bodyPr/>
          <a:lstStyle/>
          <a:p>
            <a:fld id="{63C1F4E4-7891-48B6-9E54-8CAEEC04DEA9}" type="slidenum">
              <a:rPr lang="ro-RO" smtClean="0"/>
              <a:t>10</a:t>
            </a:fld>
            <a:endParaRPr lang="ro-RO"/>
          </a:p>
        </p:txBody>
      </p:sp>
    </p:spTree>
    <p:extLst>
      <p:ext uri="{BB962C8B-B14F-4D97-AF65-F5344CB8AC3E}">
        <p14:creationId xmlns:p14="http://schemas.microsoft.com/office/powerpoint/2010/main" val="3398999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543464" y="2500998"/>
            <a:ext cx="11257472" cy="2677656"/>
          </a:xfrm>
          <a:prstGeom prst="rect">
            <a:avLst/>
          </a:prstGeom>
          <a:solidFill>
            <a:schemeClr val="accent1">
              <a:alpha val="19000"/>
            </a:schemeClr>
          </a:solidFill>
        </p:spPr>
        <p:txBody>
          <a:bodyPr wrap="square">
            <a:spAutoFit/>
          </a:bodyPr>
          <a:lstStyle/>
          <a:p>
            <a:pPr algn="just"/>
            <a:r>
              <a:rPr lang="ro-RO" sz="2400" b="1" i="1" dirty="0">
                <a:solidFill>
                  <a:schemeClr val="accent1">
                    <a:lumMod val="50000"/>
                  </a:schemeClr>
                </a:solidFill>
              </a:rPr>
              <a:t>Consecințele juridice </a:t>
            </a:r>
            <a:r>
              <a:rPr lang="ro-RO" sz="2400" i="1" dirty="0">
                <a:solidFill>
                  <a:schemeClr val="accent1">
                    <a:lumMod val="50000"/>
                  </a:schemeClr>
                </a:solidFill>
              </a:rPr>
              <a:t>ale retragerii UK se rezumă, în esență, la încetarea aplicării în Marea Britanie a Tratatelor UE, a protocoalelor sale și a oricăror acorduri încheiate de UE cu terți. </a:t>
            </a:r>
          </a:p>
          <a:p>
            <a:pPr algn="just"/>
            <a:endParaRPr lang="ro-RO" sz="2400" i="1" dirty="0">
              <a:solidFill>
                <a:schemeClr val="accent1">
                  <a:lumMod val="50000"/>
                </a:schemeClr>
              </a:solidFill>
            </a:endParaRPr>
          </a:p>
          <a:p>
            <a:pPr algn="just"/>
            <a:r>
              <a:rPr lang="ro-RO" sz="2400" i="1" dirty="0">
                <a:solidFill>
                  <a:schemeClr val="accent1">
                    <a:lumMod val="50000"/>
                  </a:schemeClr>
                </a:solidFill>
              </a:rPr>
              <a:t>Cu toate acestea, actele naționale adoptate în implementarea sau transpunerea dreptului european rămân în vigoare până când autoritățile decid, eventual, amendarea sau abrogarea lor</a:t>
            </a:r>
            <a:r>
              <a:rPr lang="ro-RO" sz="2400" dirty="0">
                <a:solidFill>
                  <a:schemeClr val="accent1">
                    <a:lumMod val="50000"/>
                  </a:schemeClr>
                </a:solidFill>
              </a:rPr>
              <a:t>. </a:t>
            </a:r>
            <a:endParaRPr lang="en-US" sz="2400" dirty="0">
              <a:solidFill>
                <a:schemeClr val="accent1">
                  <a:lumMod val="50000"/>
                </a:schemeClr>
              </a:solidFill>
            </a:endParaRPr>
          </a:p>
        </p:txBody>
      </p:sp>
      <p:sp>
        <p:nvSpPr>
          <p:cNvPr id="8" name="Slide Number Placeholder 7"/>
          <p:cNvSpPr>
            <a:spLocks noGrp="1"/>
          </p:cNvSpPr>
          <p:nvPr>
            <p:ph type="sldNum" sz="quarter" idx="12"/>
          </p:nvPr>
        </p:nvSpPr>
        <p:spPr/>
        <p:txBody>
          <a:bodyPr/>
          <a:lstStyle/>
          <a:p>
            <a:fld id="{63C1F4E4-7891-48B6-9E54-8CAEEC04DEA9}" type="slidenum">
              <a:rPr lang="ro-RO" smtClean="0"/>
              <a:t>11</a:t>
            </a:fld>
            <a:endParaRPr lang="ro-RO"/>
          </a:p>
        </p:txBody>
      </p:sp>
    </p:spTree>
    <p:extLst>
      <p:ext uri="{BB962C8B-B14F-4D97-AF65-F5344CB8AC3E}">
        <p14:creationId xmlns:p14="http://schemas.microsoft.com/office/powerpoint/2010/main" val="1440751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414068" y="60385"/>
            <a:ext cx="10463841" cy="1323439"/>
          </a:xfrm>
          <a:prstGeom prst="rect">
            <a:avLst/>
          </a:prstGeom>
        </p:spPr>
        <p:txBody>
          <a:bodyPr wrap="square">
            <a:spAutoFit/>
          </a:bodyPr>
          <a:lstStyle/>
          <a:p>
            <a:r>
              <a:rPr lang="en-US" sz="4000" b="1" dirty="0">
                <a:solidFill>
                  <a:schemeClr val="bg2"/>
                </a:solidFill>
                <a:latin typeface="+mj-lt"/>
              </a:rPr>
              <a:t>IV. </a:t>
            </a:r>
            <a:r>
              <a:rPr lang="ro-RO" sz="4000" b="1" dirty="0">
                <a:solidFill>
                  <a:schemeClr val="bg2"/>
                </a:solidFill>
                <a:latin typeface="+mj-lt"/>
              </a:rPr>
              <a:t>Organizarea internă în </a:t>
            </a:r>
            <a:r>
              <a:rPr lang="ro-RO" sz="4000" b="1" dirty="0" smtClean="0">
                <a:solidFill>
                  <a:schemeClr val="bg2"/>
                </a:solidFill>
                <a:latin typeface="+mj-lt"/>
              </a:rPr>
              <a:t>vederea participării </a:t>
            </a:r>
            <a:r>
              <a:rPr lang="ro-RO" sz="4000" b="1" dirty="0">
                <a:solidFill>
                  <a:schemeClr val="bg2"/>
                </a:solidFill>
                <a:latin typeface="+mj-lt"/>
              </a:rPr>
              <a:t>României la negocieri</a:t>
            </a:r>
            <a:endParaRPr lang="en-US" sz="4000" dirty="0">
              <a:solidFill>
                <a:schemeClr val="bg2"/>
              </a:solidFill>
              <a:latin typeface="+mj-lt"/>
            </a:endParaRPr>
          </a:p>
        </p:txBody>
      </p:sp>
      <p:sp>
        <p:nvSpPr>
          <p:cNvPr id="6" name="Rectangle 5"/>
          <p:cNvSpPr/>
          <p:nvPr/>
        </p:nvSpPr>
        <p:spPr>
          <a:xfrm>
            <a:off x="207033" y="474345"/>
            <a:ext cx="11775057" cy="5786199"/>
          </a:xfrm>
          <a:prstGeom prst="rect">
            <a:avLst/>
          </a:prstGeom>
        </p:spPr>
        <p:txBody>
          <a:bodyPr wrap="square">
            <a:spAutoFit/>
          </a:bodyPr>
          <a:lstStyle/>
          <a:p>
            <a:pPr algn="just"/>
            <a:endParaRPr lang="ro-RO" dirty="0" smtClean="0"/>
          </a:p>
          <a:p>
            <a:pPr algn="just"/>
            <a:endParaRPr lang="ro-RO" dirty="0"/>
          </a:p>
          <a:p>
            <a:pPr algn="just"/>
            <a:endParaRPr lang="ro-RO" dirty="0" smtClean="0"/>
          </a:p>
          <a:p>
            <a:pPr algn="just"/>
            <a:endParaRPr lang="ro-RO" dirty="0"/>
          </a:p>
          <a:p>
            <a:pPr algn="just"/>
            <a:endParaRPr lang="ro-RO" sz="2100" dirty="0" smtClean="0"/>
          </a:p>
          <a:p>
            <a:pPr algn="just"/>
            <a:r>
              <a:rPr lang="ro-RO" sz="2000" dirty="0" smtClean="0"/>
              <a:t>La </a:t>
            </a:r>
            <a:r>
              <a:rPr lang="ro-RO" sz="2000" dirty="0"/>
              <a:t>22 martie 2017, a fost constituit </a:t>
            </a:r>
            <a:r>
              <a:rPr lang="ro-RO" sz="2000" b="1" dirty="0"/>
              <a:t>mecanismul inter-ministerial destinat fundamentării mandatului general și a mandatelor sectoriale ale României, precum și urmăririi procesului de negociere a ieșirii Marii Britanii din Uniunea Europeană, </a:t>
            </a:r>
            <a:r>
              <a:rPr lang="ro-RO" sz="2000" dirty="0"/>
              <a:t>compus din următoarele structuri</a:t>
            </a:r>
            <a:r>
              <a:rPr lang="ro-RO" sz="2000" b="1" dirty="0"/>
              <a:t>:</a:t>
            </a:r>
            <a:r>
              <a:rPr lang="ro-RO" sz="2000" dirty="0"/>
              <a:t> </a:t>
            </a:r>
          </a:p>
          <a:p>
            <a:pPr marL="800100" lvl="1" indent="-342900" algn="just">
              <a:buFont typeface="Arial" panose="020B0604020202020204" pitchFamily="34" charset="0"/>
              <a:buChar char="•"/>
            </a:pPr>
            <a:r>
              <a:rPr lang="ro-RO" sz="1900" dirty="0"/>
              <a:t>Consiliul inter-ministerial</a:t>
            </a:r>
          </a:p>
          <a:p>
            <a:pPr marL="800100" lvl="1" indent="-342900" algn="just">
              <a:buFont typeface="Arial" panose="020B0604020202020204" pitchFamily="34" charset="0"/>
              <a:buChar char="•"/>
            </a:pPr>
            <a:r>
              <a:rPr lang="ro-RO" sz="1900" dirty="0"/>
              <a:t>Comitetul de pilotaj</a:t>
            </a:r>
          </a:p>
          <a:p>
            <a:pPr marL="800100" lvl="1" indent="-342900" algn="just">
              <a:buFont typeface="Arial" panose="020B0604020202020204" pitchFamily="34" charset="0"/>
              <a:buChar char="•"/>
            </a:pPr>
            <a:r>
              <a:rPr lang="ro-RO" sz="1900" dirty="0"/>
              <a:t>Grupurile de lucru inter-ministerial</a:t>
            </a:r>
          </a:p>
          <a:p>
            <a:pPr marL="800100" lvl="1" indent="-342900" algn="just">
              <a:buFont typeface="Arial" panose="020B0604020202020204" pitchFamily="34" charset="0"/>
              <a:buChar char="•"/>
            </a:pPr>
            <a:r>
              <a:rPr lang="ro-RO" sz="1900" dirty="0"/>
              <a:t>Sistemul național de gestionare a afacerilor europene</a:t>
            </a:r>
          </a:p>
          <a:p>
            <a:pPr lvl="1" algn="just"/>
            <a:endParaRPr lang="ro-RO" sz="2100" dirty="0"/>
          </a:p>
          <a:p>
            <a:pPr lvl="0" algn="just"/>
            <a:r>
              <a:rPr lang="ro-RO" sz="2200" b="1" dirty="0"/>
              <a:t>La nivel tehnic au fost constituite grupuri de lucru inter-ministeriale, </a:t>
            </a:r>
            <a:r>
              <a:rPr lang="ro-RO" sz="2200" dirty="0"/>
              <a:t>abilitate cu fundamentarea mandatelor sectoriale ale României. </a:t>
            </a:r>
          </a:p>
          <a:p>
            <a:pPr marL="800100" lvl="1" indent="-342900" algn="just">
              <a:buFont typeface="Arial" panose="020B0604020202020204" pitchFamily="34" charset="0"/>
              <a:buChar char="•"/>
            </a:pPr>
            <a:r>
              <a:rPr lang="ro-RO" sz="1900" dirty="0"/>
              <a:t>Sunt coordonate de reprezentanți ai MAE desemnați de ministrul delegat pentru afaceri europene;</a:t>
            </a:r>
          </a:p>
          <a:p>
            <a:pPr marL="800100" lvl="1" indent="-342900" algn="just">
              <a:buFont typeface="Arial" panose="020B0604020202020204" pitchFamily="34" charset="0"/>
              <a:buChar char="•"/>
            </a:pPr>
            <a:r>
              <a:rPr lang="ro-RO" sz="1900" dirty="0"/>
              <a:t>Se reunesc săptămânal și de câte ori este nevoie, în funcție de evoluțiile procesului de </a:t>
            </a:r>
            <a:r>
              <a:rPr lang="ro-RO" sz="1900" dirty="0" smtClean="0"/>
              <a:t>negociere</a:t>
            </a:r>
            <a:r>
              <a:rPr lang="en-US" sz="1900" dirty="0" smtClean="0"/>
              <a:t>;</a:t>
            </a:r>
            <a:endParaRPr lang="ro-RO" sz="1900" dirty="0"/>
          </a:p>
          <a:p>
            <a:pPr marL="800100" lvl="1" indent="-342900" algn="just">
              <a:buFont typeface="Arial" panose="020B0604020202020204" pitchFamily="34" charset="0"/>
              <a:buChar char="•"/>
            </a:pPr>
            <a:r>
              <a:rPr lang="ro-RO" sz="1900" dirty="0"/>
              <a:t>Exemple de mandate sectoriale fundamentate de grupurile de lucru: libera circulație a persoanelor, implicațiile la nivelul bugetului UE și relațiile externe și de securitate.</a:t>
            </a:r>
            <a:endParaRPr lang="en-US" sz="1900" dirty="0"/>
          </a:p>
        </p:txBody>
      </p:sp>
      <p:sp>
        <p:nvSpPr>
          <p:cNvPr id="9" name="Slide Number Placeholder 8"/>
          <p:cNvSpPr>
            <a:spLocks noGrp="1"/>
          </p:cNvSpPr>
          <p:nvPr>
            <p:ph type="sldNum" sz="quarter" idx="12"/>
          </p:nvPr>
        </p:nvSpPr>
        <p:spPr/>
        <p:txBody>
          <a:bodyPr/>
          <a:lstStyle/>
          <a:p>
            <a:fld id="{63C1F4E4-7891-48B6-9E54-8CAEEC04DEA9}" type="slidenum">
              <a:rPr lang="ro-RO" smtClean="0"/>
              <a:t>12</a:t>
            </a:fld>
            <a:endParaRPr lang="ro-RO"/>
          </a:p>
        </p:txBody>
      </p:sp>
    </p:spTree>
    <p:extLst>
      <p:ext uri="{BB962C8B-B14F-4D97-AF65-F5344CB8AC3E}">
        <p14:creationId xmlns:p14="http://schemas.microsoft.com/office/powerpoint/2010/main" val="1930205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365186" y="310207"/>
            <a:ext cx="7313588" cy="707886"/>
          </a:xfrm>
          <a:prstGeom prst="rect">
            <a:avLst/>
          </a:prstGeom>
        </p:spPr>
        <p:txBody>
          <a:bodyPr wrap="square">
            <a:spAutoFit/>
          </a:bodyPr>
          <a:lstStyle/>
          <a:p>
            <a:r>
              <a:rPr lang="en-US" sz="4000" b="1" dirty="0">
                <a:solidFill>
                  <a:schemeClr val="bg2"/>
                </a:solidFill>
                <a:latin typeface="+mj-lt"/>
              </a:rPr>
              <a:t>V. </a:t>
            </a:r>
            <a:r>
              <a:rPr lang="ro-RO" sz="4000" b="1" dirty="0">
                <a:solidFill>
                  <a:schemeClr val="bg2"/>
                </a:solidFill>
                <a:latin typeface="+mj-lt"/>
              </a:rPr>
              <a:t>Poziția României în negocieri</a:t>
            </a:r>
            <a:endParaRPr lang="en-US" sz="4000" dirty="0">
              <a:solidFill>
                <a:schemeClr val="bg2"/>
              </a:solidFill>
              <a:latin typeface="+mj-lt"/>
            </a:endParaRPr>
          </a:p>
        </p:txBody>
      </p:sp>
      <p:sp>
        <p:nvSpPr>
          <p:cNvPr id="6" name="Rectangle 5"/>
          <p:cNvSpPr/>
          <p:nvPr/>
        </p:nvSpPr>
        <p:spPr>
          <a:xfrm>
            <a:off x="365186" y="1470154"/>
            <a:ext cx="11533517" cy="4555093"/>
          </a:xfrm>
          <a:prstGeom prst="rect">
            <a:avLst/>
          </a:prstGeom>
        </p:spPr>
        <p:txBody>
          <a:bodyPr wrap="square">
            <a:spAutoFit/>
          </a:bodyPr>
          <a:lstStyle/>
          <a:p>
            <a:pPr algn="just"/>
            <a:endParaRPr lang="ro-RO" sz="2000" b="1" dirty="0" smtClean="0"/>
          </a:p>
          <a:p>
            <a:pPr algn="just"/>
            <a:endParaRPr lang="ro-RO" sz="2000" b="1" dirty="0"/>
          </a:p>
          <a:p>
            <a:pPr algn="just"/>
            <a:r>
              <a:rPr lang="ro-RO" sz="2400" b="1" dirty="0" smtClean="0"/>
              <a:t>Obiectivele </a:t>
            </a:r>
            <a:r>
              <a:rPr lang="ro-RO" sz="2400" b="1" dirty="0"/>
              <a:t>României</a:t>
            </a:r>
          </a:p>
          <a:p>
            <a:pPr algn="just"/>
            <a:endParaRPr lang="ro-RO" sz="2200" b="1" dirty="0"/>
          </a:p>
          <a:p>
            <a:pPr marL="342900" indent="-342900" algn="just">
              <a:buFont typeface="Arial" panose="020B0604020202020204" pitchFamily="34" charset="0"/>
              <a:buChar char="•"/>
            </a:pPr>
            <a:r>
              <a:rPr lang="ro-RO" sz="2000" b="1" dirty="0"/>
              <a:t>România are ca obiectiv principal ajungerea la un Acord de retragere care să reflecte unitatea UE27 și prioritățile asumate prin directivele de negociere ale Uniunii Europene</a:t>
            </a:r>
            <a:r>
              <a:rPr lang="ro-RO" sz="2000" dirty="0"/>
              <a:t>, prin mandatul negociatorului-șef.</a:t>
            </a:r>
          </a:p>
          <a:p>
            <a:pPr algn="just"/>
            <a:endParaRPr lang="ro-RO" sz="2200" dirty="0"/>
          </a:p>
          <a:p>
            <a:pPr marL="342900" indent="-342900" algn="just">
              <a:buFont typeface="Arial" panose="020B0604020202020204" pitchFamily="34" charset="0"/>
              <a:buChar char="•"/>
            </a:pPr>
            <a:r>
              <a:rPr lang="ro-RO" sz="2000" dirty="0"/>
              <a:t>România susține obiectivul maximal al UE, respectiv </a:t>
            </a:r>
            <a:r>
              <a:rPr lang="ro-RO" sz="2000" b="1" dirty="0"/>
              <a:t>continuarea aplicării dreptului european și după retragerea sa</a:t>
            </a:r>
            <a:r>
              <a:rPr lang="ro-RO" sz="2000" dirty="0"/>
              <a:t>, cu precădere în ceea ce privește drepturile cetățenilor și ale companiilor europene din UK, ca și </a:t>
            </a:r>
            <a:r>
              <a:rPr lang="ro-RO" sz="2000" b="1" dirty="0"/>
              <a:t>minimizarea impactului asupra bugetului UE</a:t>
            </a:r>
            <a:r>
              <a:rPr lang="ro-RO" sz="2000" dirty="0"/>
              <a:t>.</a:t>
            </a:r>
          </a:p>
          <a:p>
            <a:pPr algn="just"/>
            <a:endParaRPr lang="en-US" sz="2200" dirty="0"/>
          </a:p>
          <a:p>
            <a:pPr marL="342900" lvl="0" indent="-342900" algn="just">
              <a:buFont typeface="Arial" panose="020B0604020202020204" pitchFamily="34" charset="0"/>
              <a:buChar char="•"/>
            </a:pPr>
            <a:r>
              <a:rPr lang="ro-RO" sz="2000" dirty="0"/>
              <a:t>Încheierea unui acord avantajos între cele două părți în ceea ce privește </a:t>
            </a:r>
            <a:r>
              <a:rPr lang="ro-RO" sz="2000" b="1" dirty="0"/>
              <a:t>relațiile viitoare UE-UK </a:t>
            </a:r>
            <a:r>
              <a:rPr lang="ro-RO" sz="2000" dirty="0"/>
              <a:t>(ulterior finalizării primei faze a negocierilor), care să includă o puternică dimensiune de securitate-apărare </a:t>
            </a:r>
            <a:r>
              <a:rPr lang="ro-RO" sz="2000" dirty="0" err="1"/>
              <a:t>şi</a:t>
            </a:r>
            <a:r>
              <a:rPr lang="ro-RO" sz="2000" dirty="0"/>
              <a:t> de </a:t>
            </a:r>
            <a:r>
              <a:rPr lang="ro-RO" sz="2000" dirty="0" err="1"/>
              <a:t>relaţii</a:t>
            </a:r>
            <a:r>
              <a:rPr lang="ro-RO" sz="2000" dirty="0"/>
              <a:t> externe. </a:t>
            </a:r>
            <a:endParaRPr lang="en-US" sz="2000" dirty="0"/>
          </a:p>
        </p:txBody>
      </p:sp>
      <p:sp>
        <p:nvSpPr>
          <p:cNvPr id="9" name="Slide Number Placeholder 8"/>
          <p:cNvSpPr>
            <a:spLocks noGrp="1"/>
          </p:cNvSpPr>
          <p:nvPr>
            <p:ph type="sldNum" sz="quarter" idx="12"/>
          </p:nvPr>
        </p:nvSpPr>
        <p:spPr/>
        <p:txBody>
          <a:bodyPr/>
          <a:lstStyle/>
          <a:p>
            <a:fld id="{63C1F4E4-7891-48B6-9E54-8CAEEC04DEA9}" type="slidenum">
              <a:rPr lang="ro-RO" smtClean="0"/>
              <a:t>13</a:t>
            </a:fld>
            <a:endParaRPr lang="ro-RO"/>
          </a:p>
        </p:txBody>
      </p:sp>
    </p:spTree>
    <p:extLst>
      <p:ext uri="{BB962C8B-B14F-4D97-AF65-F5344CB8AC3E}">
        <p14:creationId xmlns:p14="http://schemas.microsoft.com/office/powerpoint/2010/main" val="1989230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422694" y="320020"/>
            <a:ext cx="7256079" cy="707886"/>
          </a:xfrm>
          <a:prstGeom prst="rect">
            <a:avLst/>
          </a:prstGeom>
        </p:spPr>
        <p:txBody>
          <a:bodyPr wrap="square">
            <a:spAutoFit/>
          </a:bodyPr>
          <a:lstStyle/>
          <a:p>
            <a:r>
              <a:rPr lang="en-US" sz="4000" b="1" dirty="0">
                <a:solidFill>
                  <a:schemeClr val="bg2"/>
                </a:solidFill>
                <a:latin typeface="+mj-lt"/>
              </a:rPr>
              <a:t>V. </a:t>
            </a:r>
            <a:r>
              <a:rPr lang="ro-RO" sz="4000" b="1" dirty="0">
                <a:solidFill>
                  <a:schemeClr val="bg2"/>
                </a:solidFill>
                <a:latin typeface="+mj-lt"/>
              </a:rPr>
              <a:t>Poziția României în negocieri</a:t>
            </a:r>
            <a:endParaRPr lang="en-US" sz="4000" dirty="0">
              <a:solidFill>
                <a:schemeClr val="bg2"/>
              </a:solidFill>
              <a:latin typeface="+mj-lt"/>
            </a:endParaRPr>
          </a:p>
        </p:txBody>
      </p:sp>
      <p:sp>
        <p:nvSpPr>
          <p:cNvPr id="6" name="Rectangle 5"/>
          <p:cNvSpPr/>
          <p:nvPr/>
        </p:nvSpPr>
        <p:spPr>
          <a:xfrm>
            <a:off x="422694" y="2324213"/>
            <a:ext cx="11430000" cy="3477875"/>
          </a:xfrm>
          <a:prstGeom prst="rect">
            <a:avLst/>
          </a:prstGeom>
        </p:spPr>
        <p:txBody>
          <a:bodyPr wrap="square">
            <a:spAutoFit/>
          </a:bodyPr>
          <a:lstStyle/>
          <a:p>
            <a:pPr marL="457200" indent="-457200" algn="just">
              <a:buFont typeface="Arial" panose="020B0604020202020204" pitchFamily="34" charset="0"/>
              <a:buChar char="•"/>
            </a:pPr>
            <a:endParaRPr lang="ro-RO" sz="2000" b="1" dirty="0" smtClean="0"/>
          </a:p>
          <a:p>
            <a:pPr marL="457200" indent="-457200" algn="just">
              <a:buFont typeface="Arial" panose="020B0604020202020204" pitchFamily="34" charset="0"/>
              <a:buChar char="•"/>
            </a:pPr>
            <a:r>
              <a:rPr lang="ro-RO" sz="2000" b="1" dirty="0" smtClean="0"/>
              <a:t>România</a:t>
            </a:r>
            <a:r>
              <a:rPr lang="ro-RO" sz="2000" b="1" dirty="0"/>
              <a:t>, prin Ministerul Afacerilor </a:t>
            </a:r>
            <a:r>
              <a:rPr lang="ro-RO" sz="2000" b="1" dirty="0" smtClean="0"/>
              <a:t>Externe</a:t>
            </a:r>
            <a:r>
              <a:rPr lang="en-US" sz="2000" b="1" dirty="0" smtClean="0"/>
              <a:t> – Afaceri Europene, </a:t>
            </a:r>
            <a:r>
              <a:rPr lang="ro-RO" sz="2000" b="1" dirty="0" smtClean="0"/>
              <a:t>a </a:t>
            </a:r>
            <a:r>
              <a:rPr lang="ro-RO" sz="2000" b="1" dirty="0"/>
              <a:t>elaborat un mandat general aprobat la 12 aprilie de Președintele României. </a:t>
            </a:r>
            <a:r>
              <a:rPr lang="ro-RO" sz="2000" dirty="0"/>
              <a:t>Acest document a constituit contribuția țării noastre la definirea liniilor directoare ale UE 27.</a:t>
            </a:r>
          </a:p>
          <a:p>
            <a:pPr algn="just"/>
            <a:endParaRPr lang="ro-RO" sz="2000" b="1" dirty="0"/>
          </a:p>
          <a:p>
            <a:pPr marL="457200" indent="-457200" algn="just">
              <a:buFont typeface="Arial" panose="020B0604020202020204" pitchFamily="34" charset="0"/>
              <a:buChar char="•"/>
            </a:pPr>
            <a:r>
              <a:rPr lang="ro-RO" sz="2000" b="1" dirty="0"/>
              <a:t>Totodată, România a contribuit la elaborarea mandatului Comisiei Europene </a:t>
            </a:r>
            <a:r>
              <a:rPr lang="ro-RO" sz="2000" dirty="0"/>
              <a:t>(directivele de negociere), cu prilejul reuniunii Consiliului Afaceri Generale (CAG) din 22 mai.</a:t>
            </a:r>
          </a:p>
          <a:p>
            <a:pPr algn="just"/>
            <a:endParaRPr lang="ro-RO" sz="2000" dirty="0"/>
          </a:p>
          <a:p>
            <a:pPr marL="457200" lvl="0" indent="-457200" algn="just">
              <a:buFont typeface="Arial" panose="020B0604020202020204" pitchFamily="34" charset="0"/>
              <a:buChar char="•"/>
            </a:pPr>
            <a:r>
              <a:rPr lang="ro-RO" sz="2000" b="1" dirty="0"/>
              <a:t>Pe parcursul negocierilor, </a:t>
            </a:r>
            <a:r>
              <a:rPr lang="en-US" sz="2000" b="1" dirty="0" err="1" smtClean="0"/>
              <a:t>Ministerul</a:t>
            </a:r>
            <a:r>
              <a:rPr lang="en-US" sz="2000" b="1" dirty="0" smtClean="0"/>
              <a:t> </a:t>
            </a:r>
            <a:r>
              <a:rPr lang="en-US" sz="2000" b="1" dirty="0" err="1" smtClean="0"/>
              <a:t>Afacerilor</a:t>
            </a:r>
            <a:r>
              <a:rPr lang="en-US" sz="2000" b="1" dirty="0" smtClean="0"/>
              <a:t> </a:t>
            </a:r>
            <a:r>
              <a:rPr lang="en-US" sz="2000" b="1" dirty="0" err="1" smtClean="0"/>
              <a:t>Externe</a:t>
            </a:r>
            <a:r>
              <a:rPr lang="en-US" sz="2000" b="1" dirty="0" smtClean="0"/>
              <a:t> – Afaceri Europene</a:t>
            </a:r>
            <a:r>
              <a:rPr lang="ro-RO" sz="2000" b="1" dirty="0" smtClean="0"/>
              <a:t> </a:t>
            </a:r>
            <a:r>
              <a:rPr lang="ro-RO" sz="2000" b="1" dirty="0"/>
              <a:t>coordonează elaborarea mandatelor sectoriale ale României </a:t>
            </a:r>
            <a:r>
              <a:rPr lang="ro-RO" sz="2000" dirty="0"/>
              <a:t>pentru participarea la reuniunile Grupului de lucru ad-hoc, astfel încât poziția României să fie una consolidată și fundamentată. </a:t>
            </a:r>
            <a:endParaRPr lang="en-US" sz="2000" dirty="0"/>
          </a:p>
        </p:txBody>
      </p:sp>
      <p:sp>
        <p:nvSpPr>
          <p:cNvPr id="9" name="Slide Number Placeholder 8"/>
          <p:cNvSpPr>
            <a:spLocks noGrp="1"/>
          </p:cNvSpPr>
          <p:nvPr>
            <p:ph type="sldNum" sz="quarter" idx="12"/>
          </p:nvPr>
        </p:nvSpPr>
        <p:spPr/>
        <p:txBody>
          <a:bodyPr/>
          <a:lstStyle/>
          <a:p>
            <a:fld id="{63C1F4E4-7891-48B6-9E54-8CAEEC04DEA9}" type="slidenum">
              <a:rPr lang="ro-RO" smtClean="0"/>
              <a:t>14</a:t>
            </a:fld>
            <a:endParaRPr lang="ro-RO"/>
          </a:p>
        </p:txBody>
      </p:sp>
    </p:spTree>
    <p:extLst>
      <p:ext uri="{BB962C8B-B14F-4D97-AF65-F5344CB8AC3E}">
        <p14:creationId xmlns:p14="http://schemas.microsoft.com/office/powerpoint/2010/main" val="4023346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416944" y="320020"/>
            <a:ext cx="7325091" cy="707886"/>
          </a:xfrm>
          <a:prstGeom prst="rect">
            <a:avLst/>
          </a:prstGeom>
        </p:spPr>
        <p:txBody>
          <a:bodyPr wrap="square">
            <a:spAutoFit/>
          </a:bodyPr>
          <a:lstStyle/>
          <a:p>
            <a:r>
              <a:rPr lang="en-US" sz="4000" b="1" dirty="0">
                <a:solidFill>
                  <a:schemeClr val="bg2"/>
                </a:solidFill>
                <a:latin typeface="+mj-lt"/>
              </a:rPr>
              <a:t>V. </a:t>
            </a:r>
            <a:r>
              <a:rPr lang="ro-RO" sz="4000" b="1" dirty="0">
                <a:solidFill>
                  <a:schemeClr val="bg2"/>
                </a:solidFill>
                <a:latin typeface="+mj-lt"/>
              </a:rPr>
              <a:t>Poziția României în negocieri</a:t>
            </a:r>
            <a:endParaRPr lang="en-US" sz="4000" dirty="0">
              <a:solidFill>
                <a:schemeClr val="bg2"/>
              </a:solidFill>
              <a:latin typeface="+mj-lt"/>
            </a:endParaRPr>
          </a:p>
        </p:txBody>
      </p:sp>
      <p:sp>
        <p:nvSpPr>
          <p:cNvPr id="6" name="Rectangle 5"/>
          <p:cNvSpPr/>
          <p:nvPr/>
        </p:nvSpPr>
        <p:spPr>
          <a:xfrm>
            <a:off x="441384" y="2282551"/>
            <a:ext cx="11309231" cy="3877985"/>
          </a:xfrm>
          <a:prstGeom prst="rect">
            <a:avLst/>
          </a:prstGeom>
          <a:solidFill>
            <a:schemeClr val="accent1">
              <a:lumMod val="75000"/>
              <a:alpha val="10000"/>
            </a:schemeClr>
          </a:solidFill>
        </p:spPr>
        <p:txBody>
          <a:bodyPr wrap="square">
            <a:spAutoFit/>
          </a:bodyPr>
          <a:lstStyle/>
          <a:p>
            <a:endParaRPr lang="ro-RO" b="1" dirty="0" smtClean="0"/>
          </a:p>
          <a:p>
            <a:r>
              <a:rPr lang="ro-RO" sz="2400" b="1" dirty="0" smtClean="0"/>
              <a:t>Mandatul </a:t>
            </a:r>
            <a:r>
              <a:rPr lang="ro-RO" sz="2400" b="1" dirty="0"/>
              <a:t>general al României </a:t>
            </a:r>
            <a:r>
              <a:rPr lang="ro-RO" sz="2400" dirty="0"/>
              <a:t>urmărește</a:t>
            </a:r>
            <a:r>
              <a:rPr lang="ro-RO" sz="2400" b="1" dirty="0"/>
              <a:t> </a:t>
            </a:r>
            <a:r>
              <a:rPr lang="ro-RO" sz="2400" dirty="0"/>
              <a:t>trei obiective majore:</a:t>
            </a:r>
          </a:p>
          <a:p>
            <a:endParaRPr lang="en-US" sz="2400" dirty="0"/>
          </a:p>
          <a:p>
            <a:pPr marL="342900" indent="-342900" algn="just">
              <a:buFont typeface="Arial" panose="020B0604020202020204" pitchFamily="34" charset="0"/>
              <a:buChar char="•"/>
            </a:pPr>
            <a:r>
              <a:rPr lang="ro-RO" sz="2000" b="1" dirty="0"/>
              <a:t>protejarea drepturilor și intereselor cetățenilor români</a:t>
            </a:r>
            <a:r>
              <a:rPr lang="ro-RO" sz="2000" dirty="0"/>
              <a:t> care locuiesc, studiază și/sau muncesc în Regat, considerată prioritate absolută a României în aceste negocieri;</a:t>
            </a:r>
          </a:p>
          <a:p>
            <a:pPr algn="just"/>
            <a:endParaRPr lang="ro-RO" sz="2000" dirty="0"/>
          </a:p>
          <a:p>
            <a:pPr marL="342900" indent="-342900" algn="just">
              <a:buFont typeface="Arial" panose="020B0604020202020204" pitchFamily="34" charset="0"/>
              <a:buChar char="•"/>
            </a:pPr>
            <a:r>
              <a:rPr lang="ro-RO" sz="2000" b="1" dirty="0"/>
              <a:t>salvgardarea prevederilor bugetare </a:t>
            </a:r>
            <a:r>
              <a:rPr lang="ro-RO" sz="2000" dirty="0"/>
              <a:t>europene aferente Politicii de Coeziune și Politicii Agricole Comune corespunzătoare Cadrului Financiar Multianual (CFM) al UE 2014-2020;</a:t>
            </a:r>
          </a:p>
          <a:p>
            <a:pPr algn="just"/>
            <a:endParaRPr lang="en-US" sz="2000" dirty="0"/>
          </a:p>
          <a:p>
            <a:pPr marL="342900" lvl="0" indent="-342900" algn="just">
              <a:buFont typeface="Arial" panose="020B0604020202020204" pitchFamily="34" charset="0"/>
              <a:buChar char="•"/>
            </a:pPr>
            <a:r>
              <a:rPr lang="ro-RO" sz="2000" b="1" dirty="0"/>
              <a:t>consolidarea cooperării </a:t>
            </a:r>
            <a:r>
              <a:rPr lang="ro-RO" sz="2000" dirty="0"/>
              <a:t>UE- UK post-</a:t>
            </a:r>
            <a:r>
              <a:rPr lang="ro-RO" sz="2000" dirty="0" err="1"/>
              <a:t>Brexit</a:t>
            </a:r>
            <a:r>
              <a:rPr lang="ro-RO" sz="2000" dirty="0"/>
              <a:t> </a:t>
            </a:r>
            <a:r>
              <a:rPr lang="ro-RO" sz="2000" b="1" dirty="0"/>
              <a:t>în domeniul securității și al relațiilor externe</a:t>
            </a:r>
            <a:r>
              <a:rPr lang="ro-RO" sz="2000" dirty="0"/>
              <a:t>, având în vedere expertiza și contribuția Marii Britanii în formatele de cooperare internațională la care România este parte.</a:t>
            </a:r>
            <a:endParaRPr lang="en-US" sz="2000" dirty="0"/>
          </a:p>
        </p:txBody>
      </p:sp>
      <p:sp>
        <p:nvSpPr>
          <p:cNvPr id="9" name="Slide Number Placeholder 8"/>
          <p:cNvSpPr>
            <a:spLocks noGrp="1"/>
          </p:cNvSpPr>
          <p:nvPr>
            <p:ph type="sldNum" sz="quarter" idx="12"/>
          </p:nvPr>
        </p:nvSpPr>
        <p:spPr/>
        <p:txBody>
          <a:bodyPr/>
          <a:lstStyle/>
          <a:p>
            <a:fld id="{63C1F4E4-7891-48B6-9E54-8CAEEC04DEA9}" type="slidenum">
              <a:rPr lang="ro-RO" smtClean="0"/>
              <a:t>15</a:t>
            </a:fld>
            <a:endParaRPr lang="ro-RO"/>
          </a:p>
        </p:txBody>
      </p:sp>
    </p:spTree>
    <p:extLst>
      <p:ext uri="{BB962C8B-B14F-4D97-AF65-F5344CB8AC3E}">
        <p14:creationId xmlns:p14="http://schemas.microsoft.com/office/powerpoint/2010/main" val="400284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408318" y="320020"/>
            <a:ext cx="7270456" cy="707886"/>
          </a:xfrm>
          <a:prstGeom prst="rect">
            <a:avLst/>
          </a:prstGeom>
        </p:spPr>
        <p:txBody>
          <a:bodyPr wrap="square">
            <a:spAutoFit/>
          </a:bodyPr>
          <a:lstStyle/>
          <a:p>
            <a:r>
              <a:rPr lang="en-US" sz="4000" b="1" dirty="0">
                <a:solidFill>
                  <a:schemeClr val="bg2"/>
                </a:solidFill>
                <a:latin typeface="+mj-lt"/>
              </a:rPr>
              <a:t>V. </a:t>
            </a:r>
            <a:r>
              <a:rPr lang="ro-RO" sz="4000" b="1" dirty="0">
                <a:solidFill>
                  <a:schemeClr val="bg2"/>
                </a:solidFill>
                <a:latin typeface="+mj-lt"/>
              </a:rPr>
              <a:t>Poziția României în negocieri</a:t>
            </a:r>
            <a:endParaRPr lang="en-US" sz="4000" dirty="0">
              <a:solidFill>
                <a:schemeClr val="bg2"/>
              </a:solidFill>
              <a:latin typeface="+mj-lt"/>
            </a:endParaRPr>
          </a:p>
        </p:txBody>
      </p:sp>
      <p:sp>
        <p:nvSpPr>
          <p:cNvPr id="6" name="Rectangle 5"/>
          <p:cNvSpPr/>
          <p:nvPr/>
        </p:nvSpPr>
        <p:spPr>
          <a:xfrm>
            <a:off x="393939" y="1603851"/>
            <a:ext cx="11404121" cy="4154984"/>
          </a:xfrm>
          <a:prstGeom prst="rect">
            <a:avLst/>
          </a:prstGeom>
        </p:spPr>
        <p:txBody>
          <a:bodyPr wrap="square">
            <a:spAutoFit/>
          </a:bodyPr>
          <a:lstStyle/>
          <a:p>
            <a:pPr algn="just"/>
            <a:endParaRPr lang="ro-RO" b="1" dirty="0"/>
          </a:p>
          <a:p>
            <a:pPr algn="just"/>
            <a:endParaRPr lang="ro-RO" b="1" dirty="0" smtClean="0"/>
          </a:p>
          <a:p>
            <a:pPr algn="just"/>
            <a:r>
              <a:rPr lang="ro-RO" sz="2400" dirty="0"/>
              <a:t>Corelat cu cele trei obiective majore, România are un număr de </a:t>
            </a:r>
            <a:r>
              <a:rPr lang="ro-RO" sz="2400" b="1" dirty="0"/>
              <a:t>teme adiacente</a:t>
            </a:r>
            <a:r>
              <a:rPr lang="ro-RO" sz="2400" dirty="0" smtClean="0"/>
              <a:t>:</a:t>
            </a:r>
          </a:p>
          <a:p>
            <a:pPr algn="just"/>
            <a:endParaRPr lang="ro-RO" sz="2400" dirty="0"/>
          </a:p>
          <a:p>
            <a:pPr marL="858838" indent="-457200" algn="just">
              <a:buFont typeface="Arial" charset="0"/>
              <a:buChar char="•"/>
            </a:pPr>
            <a:r>
              <a:rPr lang="ro-RO" sz="2000" dirty="0"/>
              <a:t>continuarea </a:t>
            </a:r>
            <a:r>
              <a:rPr lang="ro-RO" sz="2000" dirty="0" err="1"/>
              <a:t>şi</a:t>
            </a:r>
            <a:r>
              <a:rPr lang="ro-RO" sz="2000" dirty="0"/>
              <a:t> finalizarea potrivit acelorași reguli a procedurilor administrative </a:t>
            </a:r>
            <a:r>
              <a:rPr lang="ro-RO" sz="2000" dirty="0" err="1"/>
              <a:t>şi</a:t>
            </a:r>
            <a:r>
              <a:rPr lang="ro-RO" sz="2000" dirty="0"/>
              <a:t> judiciare în curs;</a:t>
            </a:r>
          </a:p>
          <a:p>
            <a:pPr marL="858838" indent="-457200" algn="just">
              <a:buFont typeface="Arial" charset="0"/>
              <a:buChar char="•"/>
            </a:pPr>
            <a:r>
              <a:rPr lang="ro-RO" sz="2000" dirty="0"/>
              <a:t>conservarea imunităților și privilegiilor organismelor UE care vor continua să funcționeze în UK post-retragere;</a:t>
            </a:r>
          </a:p>
          <a:p>
            <a:pPr marL="858838" indent="-457200" algn="just">
              <a:buFont typeface="Arial" charset="0"/>
              <a:buChar char="•"/>
            </a:pPr>
            <a:r>
              <a:rPr lang="ro-RO" sz="2000" dirty="0"/>
              <a:t>continuarea cooperării judiciare în materie penală, civilă și comercială;</a:t>
            </a:r>
          </a:p>
          <a:p>
            <a:pPr marL="858838" indent="-457200" algn="just">
              <a:buFont typeface="Arial" charset="0"/>
              <a:buChar char="•"/>
            </a:pPr>
            <a:r>
              <a:rPr lang="ro-RO" sz="2000" dirty="0"/>
              <a:t>asigurarea guvernanței Curții de Justiție a UE asupra acordului de retragere, ca instrument de garantare a respectării drepturilor și obligațiilor consacrate prin acord (conservarea rolului CJUE);</a:t>
            </a:r>
          </a:p>
          <a:p>
            <a:pPr marL="858838" indent="-457200" algn="just">
              <a:buFont typeface="Arial" charset="0"/>
              <a:buChar char="•"/>
            </a:pPr>
            <a:r>
              <a:rPr lang="ro-RO" sz="2000" dirty="0"/>
              <a:t>modul în care UK va continua să se raporteze la Euratom (se retrage, rămâne parte – în ce condiții, etc.);</a:t>
            </a:r>
          </a:p>
          <a:p>
            <a:pPr marL="858838" indent="-457200" algn="just">
              <a:buFont typeface="Arial" charset="0"/>
              <a:buChar char="•"/>
            </a:pPr>
            <a:r>
              <a:rPr lang="ro-RO" sz="2000" dirty="0"/>
              <a:t>limitarea consecințelor retragerii UK din UE asupra acordurilor </a:t>
            </a:r>
            <a:r>
              <a:rPr lang="ro-RO" sz="2000" dirty="0" smtClean="0"/>
              <a:t>internaționale</a:t>
            </a:r>
            <a:r>
              <a:rPr lang="en-US" sz="2000" dirty="0" smtClean="0"/>
              <a:t>.</a:t>
            </a:r>
            <a:endParaRPr lang="ro-RO" sz="2000" dirty="0"/>
          </a:p>
        </p:txBody>
      </p:sp>
      <p:sp>
        <p:nvSpPr>
          <p:cNvPr id="9" name="Slide Number Placeholder 8"/>
          <p:cNvSpPr>
            <a:spLocks noGrp="1"/>
          </p:cNvSpPr>
          <p:nvPr>
            <p:ph type="sldNum" sz="quarter" idx="12"/>
          </p:nvPr>
        </p:nvSpPr>
        <p:spPr/>
        <p:txBody>
          <a:bodyPr/>
          <a:lstStyle/>
          <a:p>
            <a:fld id="{63C1F4E4-7891-48B6-9E54-8CAEEC04DEA9}" type="slidenum">
              <a:rPr lang="ro-RO" smtClean="0"/>
              <a:t>16</a:t>
            </a:fld>
            <a:endParaRPr lang="ro-RO"/>
          </a:p>
        </p:txBody>
      </p:sp>
    </p:spTree>
    <p:extLst>
      <p:ext uri="{BB962C8B-B14F-4D97-AF65-F5344CB8AC3E}">
        <p14:creationId xmlns:p14="http://schemas.microsoft.com/office/powerpoint/2010/main" val="3053447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838200" y="2773254"/>
            <a:ext cx="10515600" cy="2677656"/>
          </a:xfrm>
          <a:prstGeom prst="rect">
            <a:avLst/>
          </a:prstGeom>
          <a:solidFill>
            <a:schemeClr val="accent1">
              <a:lumMod val="75000"/>
              <a:alpha val="10000"/>
            </a:schemeClr>
          </a:solidFill>
        </p:spPr>
        <p:txBody>
          <a:bodyPr wrap="square">
            <a:spAutoFit/>
          </a:bodyPr>
          <a:lstStyle/>
          <a:p>
            <a:pPr algn="just"/>
            <a:r>
              <a:rPr lang="ro-RO" sz="2400" i="1" dirty="0">
                <a:solidFill>
                  <a:schemeClr val="accent1">
                    <a:lumMod val="50000"/>
                  </a:schemeClr>
                </a:solidFill>
              </a:rPr>
              <a:t>România susține în totalitate </a:t>
            </a:r>
            <a:r>
              <a:rPr lang="ro-RO" sz="2400" b="1" i="1" dirty="0">
                <a:solidFill>
                  <a:schemeClr val="accent1">
                    <a:lumMod val="50000"/>
                  </a:schemeClr>
                </a:solidFill>
              </a:rPr>
              <a:t>desfășurarea negocierilor cu Marea Britanie pe o singură voce</a:t>
            </a:r>
            <a:r>
              <a:rPr lang="ro-RO" sz="2400" i="1" dirty="0">
                <a:solidFill>
                  <a:schemeClr val="accent1">
                    <a:lumMod val="50000"/>
                  </a:schemeClr>
                </a:solidFill>
              </a:rPr>
              <a:t>, prin </a:t>
            </a:r>
            <a:r>
              <a:rPr lang="ro-RO" sz="2400" b="1" i="1" dirty="0">
                <a:solidFill>
                  <a:schemeClr val="accent1">
                    <a:lumMod val="50000"/>
                  </a:schemeClr>
                </a:solidFill>
              </a:rPr>
              <a:t>menținerea unității celor 27 de state membre UE</a:t>
            </a:r>
            <a:r>
              <a:rPr lang="ro-RO" sz="2400" i="1" dirty="0">
                <a:solidFill>
                  <a:schemeClr val="accent1">
                    <a:lumMod val="50000"/>
                  </a:schemeClr>
                </a:solidFill>
              </a:rPr>
              <a:t> în discuțiile cu privire la procesul de retragere a Marii Britanii din Uniunea Europeană. </a:t>
            </a:r>
          </a:p>
          <a:p>
            <a:pPr algn="just"/>
            <a:endParaRPr lang="ro-RO" sz="2400" i="1" dirty="0">
              <a:solidFill>
                <a:schemeClr val="accent1">
                  <a:lumMod val="50000"/>
                </a:schemeClr>
              </a:solidFill>
            </a:endParaRPr>
          </a:p>
          <a:p>
            <a:pPr algn="just"/>
            <a:r>
              <a:rPr lang="ro-RO" sz="2400" i="1" dirty="0">
                <a:solidFill>
                  <a:schemeClr val="accent1">
                    <a:lumMod val="50000"/>
                  </a:schemeClr>
                </a:solidFill>
              </a:rPr>
              <a:t>Este importantă </a:t>
            </a:r>
            <a:r>
              <a:rPr lang="ro-RO" sz="2400" b="1" i="1" dirty="0">
                <a:solidFill>
                  <a:schemeClr val="accent1">
                    <a:lumMod val="50000"/>
                  </a:schemeClr>
                </a:solidFill>
              </a:rPr>
              <a:t>evitarea oricăror discuții bilaterale cu UK </a:t>
            </a:r>
            <a:r>
              <a:rPr lang="ro-RO" sz="2400" i="1" dirty="0">
                <a:solidFill>
                  <a:schemeClr val="accent1">
                    <a:lumMod val="50000"/>
                  </a:schemeClr>
                </a:solidFill>
              </a:rPr>
              <a:t>pe marginea procesului de retragere, desfacerea consensului UE27 având riscul de a conduce la rezultate foarte slabe în negocieri.</a:t>
            </a:r>
            <a:endParaRPr lang="en-US" sz="2400" i="1" dirty="0">
              <a:solidFill>
                <a:schemeClr val="accent1">
                  <a:lumMod val="50000"/>
                </a:schemeClr>
              </a:solidFill>
            </a:endParaRPr>
          </a:p>
        </p:txBody>
      </p:sp>
      <p:sp>
        <p:nvSpPr>
          <p:cNvPr id="8" name="Slide Number Placeholder 7"/>
          <p:cNvSpPr>
            <a:spLocks noGrp="1"/>
          </p:cNvSpPr>
          <p:nvPr>
            <p:ph type="sldNum" sz="quarter" idx="12"/>
          </p:nvPr>
        </p:nvSpPr>
        <p:spPr/>
        <p:txBody>
          <a:bodyPr/>
          <a:lstStyle/>
          <a:p>
            <a:fld id="{63C1F4E4-7891-48B6-9E54-8CAEEC04DEA9}" type="slidenum">
              <a:rPr lang="ro-RO" smtClean="0"/>
              <a:t>17</a:t>
            </a:fld>
            <a:endParaRPr lang="ro-RO"/>
          </a:p>
        </p:txBody>
      </p:sp>
    </p:spTree>
    <p:extLst>
      <p:ext uri="{BB962C8B-B14F-4D97-AF65-F5344CB8AC3E}">
        <p14:creationId xmlns:p14="http://schemas.microsoft.com/office/powerpoint/2010/main" val="3697159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414068" y="320020"/>
            <a:ext cx="9247517" cy="707886"/>
          </a:xfrm>
          <a:prstGeom prst="rect">
            <a:avLst/>
          </a:prstGeom>
        </p:spPr>
        <p:txBody>
          <a:bodyPr wrap="square">
            <a:spAutoFit/>
          </a:bodyPr>
          <a:lstStyle/>
          <a:p>
            <a:r>
              <a:rPr lang="en-US" sz="4000" b="1" dirty="0" smtClean="0">
                <a:solidFill>
                  <a:schemeClr val="bg2"/>
                </a:solidFill>
                <a:latin typeface="+mj-lt"/>
              </a:rPr>
              <a:t>VI</a:t>
            </a:r>
            <a:r>
              <a:rPr lang="en-US" sz="4000" b="1" dirty="0">
                <a:solidFill>
                  <a:schemeClr val="bg2"/>
                </a:solidFill>
                <a:latin typeface="+mj-lt"/>
              </a:rPr>
              <a:t>. </a:t>
            </a:r>
            <a:r>
              <a:rPr lang="ro-RO" sz="4000" b="1" dirty="0">
                <a:solidFill>
                  <a:schemeClr val="bg2"/>
                </a:solidFill>
                <a:latin typeface="+mj-lt"/>
              </a:rPr>
              <a:t>Mandate sectoriale ale României</a:t>
            </a:r>
            <a:endParaRPr lang="en-US" sz="4000" dirty="0">
              <a:solidFill>
                <a:schemeClr val="bg2"/>
              </a:solidFill>
              <a:latin typeface="+mj-lt"/>
            </a:endParaRPr>
          </a:p>
        </p:txBody>
      </p:sp>
      <p:sp>
        <p:nvSpPr>
          <p:cNvPr id="6" name="Rectangle 5"/>
          <p:cNvSpPr/>
          <p:nvPr/>
        </p:nvSpPr>
        <p:spPr>
          <a:xfrm>
            <a:off x="690113" y="2662466"/>
            <a:ext cx="10981427" cy="1938992"/>
          </a:xfrm>
          <a:prstGeom prst="rect">
            <a:avLst/>
          </a:prstGeom>
        </p:spPr>
        <p:txBody>
          <a:bodyPr wrap="square">
            <a:spAutoFit/>
          </a:bodyPr>
          <a:lstStyle/>
          <a:p>
            <a:pPr marL="457200" indent="-457200" algn="just">
              <a:buFont typeface="Arial" panose="020B0604020202020204" pitchFamily="34" charset="0"/>
              <a:buChar char="•"/>
            </a:pPr>
            <a:r>
              <a:rPr lang="ro-RO" sz="2000" dirty="0"/>
              <a:t>Guvernul României a realizat un proces amplu de elaborare a unor analize sectoriale și studii de impact aprofundate cu privire la impactul asupra României a retragerii Marii Britanii din UE. </a:t>
            </a:r>
          </a:p>
          <a:p>
            <a:pPr algn="just"/>
            <a:endParaRPr lang="ro-RO" sz="2000" dirty="0"/>
          </a:p>
          <a:p>
            <a:pPr marL="457200" indent="-457200" algn="just">
              <a:buFont typeface="Arial" panose="020B0604020202020204" pitchFamily="34" charset="0"/>
              <a:buChar char="•"/>
            </a:pPr>
            <a:r>
              <a:rPr lang="ro-RO" sz="2000" dirty="0"/>
              <a:t>Aceste analize contribuie la </a:t>
            </a:r>
            <a:r>
              <a:rPr lang="ro-RO" sz="2000" b="1" dirty="0"/>
              <a:t>fundamentarea mandatelor sectoriale ale României</a:t>
            </a:r>
            <a:r>
              <a:rPr lang="ro-RO" sz="2000" dirty="0"/>
              <a:t>, care sunt urmărite în cadrul grupului de lucru ad-hoc art.50 la nivelul Consiliului UE, unde se conturează documentele de poziție ale Comisiei. </a:t>
            </a:r>
          </a:p>
        </p:txBody>
      </p:sp>
      <p:sp>
        <p:nvSpPr>
          <p:cNvPr id="9" name="Slide Number Placeholder 8"/>
          <p:cNvSpPr>
            <a:spLocks noGrp="1"/>
          </p:cNvSpPr>
          <p:nvPr>
            <p:ph type="sldNum" sz="quarter" idx="12"/>
          </p:nvPr>
        </p:nvSpPr>
        <p:spPr/>
        <p:txBody>
          <a:bodyPr/>
          <a:lstStyle/>
          <a:p>
            <a:fld id="{63C1F4E4-7891-48B6-9E54-8CAEEC04DEA9}" type="slidenum">
              <a:rPr lang="ro-RO" smtClean="0"/>
              <a:t>18</a:t>
            </a:fld>
            <a:endParaRPr lang="ro-RO"/>
          </a:p>
        </p:txBody>
      </p:sp>
    </p:spTree>
    <p:extLst>
      <p:ext uri="{BB962C8B-B14F-4D97-AF65-F5344CB8AC3E}">
        <p14:creationId xmlns:p14="http://schemas.microsoft.com/office/powerpoint/2010/main" val="35663221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395376" y="365125"/>
            <a:ext cx="6822438" cy="584775"/>
          </a:xfrm>
          <a:prstGeom prst="rect">
            <a:avLst/>
          </a:prstGeom>
        </p:spPr>
        <p:txBody>
          <a:bodyPr wrap="square">
            <a:spAutoFit/>
          </a:bodyPr>
          <a:lstStyle/>
          <a:p>
            <a:r>
              <a:rPr lang="ro-RO" sz="3200" b="1" i="1" dirty="0">
                <a:solidFill>
                  <a:schemeClr val="bg2"/>
                </a:solidFill>
                <a:latin typeface="+mj-lt"/>
              </a:rPr>
              <a:t>Drepturile </a:t>
            </a:r>
            <a:r>
              <a:rPr lang="ro-RO" sz="3200" b="1" i="1" dirty="0" smtClean="0">
                <a:solidFill>
                  <a:schemeClr val="bg2"/>
                </a:solidFill>
                <a:latin typeface="+mj-lt"/>
              </a:rPr>
              <a:t>cetățenilor</a:t>
            </a:r>
            <a:r>
              <a:rPr lang="en-US" sz="3200" b="1" i="1" dirty="0" smtClean="0">
                <a:solidFill>
                  <a:schemeClr val="bg2"/>
                </a:solidFill>
                <a:latin typeface="+mj-lt"/>
              </a:rPr>
              <a:t> (1)</a:t>
            </a:r>
            <a:endParaRPr lang="en-US" sz="3200" dirty="0">
              <a:solidFill>
                <a:schemeClr val="bg2"/>
              </a:solidFill>
              <a:latin typeface="+mj-lt"/>
            </a:endParaRPr>
          </a:p>
        </p:txBody>
      </p:sp>
      <p:sp>
        <p:nvSpPr>
          <p:cNvPr id="6" name="Rectangle 5"/>
          <p:cNvSpPr/>
          <p:nvPr/>
        </p:nvSpPr>
        <p:spPr>
          <a:xfrm>
            <a:off x="395376" y="1767966"/>
            <a:ext cx="11257471" cy="4662815"/>
          </a:xfrm>
          <a:prstGeom prst="rect">
            <a:avLst/>
          </a:prstGeom>
        </p:spPr>
        <p:txBody>
          <a:bodyPr wrap="square">
            <a:spAutoFit/>
          </a:bodyPr>
          <a:lstStyle/>
          <a:p>
            <a:pPr lvl="0" algn="just"/>
            <a:endParaRPr lang="ro-RO" sz="2000" b="1" dirty="0" smtClean="0"/>
          </a:p>
          <a:p>
            <a:pPr lvl="0" algn="just"/>
            <a:endParaRPr lang="ro-RO" sz="2000" b="1" dirty="0"/>
          </a:p>
          <a:p>
            <a:pPr marL="342900" lvl="0" indent="-342900" algn="just">
              <a:buFont typeface="Arial" panose="020B0604020202020204" pitchFamily="34" charset="0"/>
              <a:buChar char="•"/>
            </a:pPr>
            <a:r>
              <a:rPr lang="ro-RO" sz="2000" b="1" dirty="0" smtClean="0"/>
              <a:t>Protejarea intereselor tuturor </a:t>
            </a:r>
            <a:r>
              <a:rPr lang="ro-RO" sz="2000" b="1" dirty="0"/>
              <a:t>cetățenilor europeni/români din Marea Britanie și a membrilor familiilor acestora</a:t>
            </a:r>
            <a:r>
              <a:rPr lang="en-US" sz="2000" b="1" dirty="0" smtClean="0"/>
              <a:t>;</a:t>
            </a:r>
            <a:endParaRPr lang="ro-RO" sz="2000" b="1" dirty="0" smtClean="0"/>
          </a:p>
          <a:p>
            <a:pPr lvl="0" algn="just"/>
            <a:endParaRPr lang="en-US" sz="2000" b="1" dirty="0"/>
          </a:p>
          <a:p>
            <a:pPr marL="342900" lvl="0" indent="-342900" algn="just">
              <a:buFont typeface="Arial" panose="020B0604020202020204" pitchFamily="34" charset="0"/>
              <a:buChar char="•"/>
            </a:pPr>
            <a:r>
              <a:rPr lang="ro-RO" sz="2000" b="1" dirty="0"/>
              <a:t>Garantarea pe viață a drepturilor dobândite de cetățenii europeni/români</a:t>
            </a:r>
            <a:r>
              <a:rPr lang="ro-RO" sz="2000" dirty="0"/>
              <a:t> în Marea Britanie conform legislației europene, inclusiv a drepturilor care urmează să fie acordate în viitor (ex. pensii), cu accent special pe dreptul de a dobândi statutul de rezident permanent</a:t>
            </a:r>
            <a:r>
              <a:rPr lang="en-US" sz="2000" dirty="0" smtClean="0"/>
              <a:t>;</a:t>
            </a:r>
            <a:endParaRPr lang="ro-RO" sz="2000" dirty="0" smtClean="0"/>
          </a:p>
          <a:p>
            <a:pPr lvl="0" algn="just"/>
            <a:endParaRPr lang="en-US" sz="2000" dirty="0"/>
          </a:p>
          <a:p>
            <a:pPr marL="342900" lvl="0" indent="-342900" algn="just">
              <a:buFont typeface="Arial" panose="020B0604020202020204" pitchFamily="34" charset="0"/>
              <a:buChar char="•"/>
            </a:pPr>
            <a:r>
              <a:rPr lang="ro-RO" sz="2000" dirty="0"/>
              <a:t>Continuarea </a:t>
            </a:r>
            <a:r>
              <a:rPr lang="ro-RO" sz="2000" b="1" dirty="0"/>
              <a:t>dobândirii de drepturi în perioada post-</a:t>
            </a:r>
            <a:r>
              <a:rPr lang="ro-RO" sz="2000" b="1" dirty="0" err="1"/>
              <a:t>Brexit</a:t>
            </a:r>
            <a:r>
              <a:rPr lang="ro-RO" sz="2000" b="1" dirty="0"/>
              <a:t>, conform legislației europene</a:t>
            </a:r>
            <a:r>
              <a:rPr lang="en-US" sz="2000" dirty="0" smtClean="0"/>
              <a:t>;</a:t>
            </a:r>
            <a:endParaRPr lang="ro-RO" sz="2000" dirty="0" smtClean="0"/>
          </a:p>
          <a:p>
            <a:pPr lvl="0" algn="just"/>
            <a:endParaRPr lang="en-US" sz="2000" dirty="0"/>
          </a:p>
          <a:p>
            <a:pPr marL="342900" lvl="0" indent="-342900" algn="just">
              <a:buFont typeface="Arial" panose="020B0604020202020204" pitchFamily="34" charset="0"/>
              <a:buChar char="•"/>
            </a:pPr>
            <a:r>
              <a:rPr lang="ro-RO" sz="2000" dirty="0"/>
              <a:t>Stabilirea unor </a:t>
            </a:r>
            <a:r>
              <a:rPr lang="ro-RO" sz="2000" b="1" dirty="0"/>
              <a:t>proceduri simplificate pentru demonstrarea dreptului de rezidență</a:t>
            </a:r>
            <a:r>
              <a:rPr lang="ro-RO" sz="2000" dirty="0"/>
              <a:t> legală în Marea Britanie în perioada post-</a:t>
            </a:r>
            <a:r>
              <a:rPr lang="ro-RO" sz="2000" dirty="0" err="1"/>
              <a:t>Brexit</a:t>
            </a:r>
            <a:r>
              <a:rPr lang="en-US" sz="2000" dirty="0" smtClean="0"/>
              <a:t>;</a:t>
            </a:r>
            <a:endParaRPr lang="ro-RO" sz="2000" dirty="0" smtClean="0"/>
          </a:p>
          <a:p>
            <a:pPr lvl="0" algn="just"/>
            <a:endParaRPr lang="en-US" dirty="0"/>
          </a:p>
          <a:p>
            <a:pPr marL="342900" lvl="0" indent="-342900" algn="just">
              <a:buFont typeface="Arial" panose="020B0604020202020204" pitchFamily="34" charset="0"/>
              <a:buChar char="•"/>
            </a:pPr>
            <a:endParaRPr lang="en-US" sz="1900" dirty="0"/>
          </a:p>
        </p:txBody>
      </p:sp>
      <p:sp>
        <p:nvSpPr>
          <p:cNvPr id="9" name="Slide Number Placeholder 8"/>
          <p:cNvSpPr>
            <a:spLocks noGrp="1"/>
          </p:cNvSpPr>
          <p:nvPr>
            <p:ph type="sldNum" sz="quarter" idx="12"/>
          </p:nvPr>
        </p:nvSpPr>
        <p:spPr/>
        <p:txBody>
          <a:bodyPr/>
          <a:lstStyle/>
          <a:p>
            <a:fld id="{63C1F4E4-7891-48B6-9E54-8CAEEC04DEA9}" type="slidenum">
              <a:rPr lang="ro-RO" smtClean="0"/>
              <a:t>19</a:t>
            </a:fld>
            <a:endParaRPr lang="ro-RO"/>
          </a:p>
        </p:txBody>
      </p:sp>
    </p:spTree>
    <p:extLst>
      <p:ext uri="{BB962C8B-B14F-4D97-AF65-F5344CB8AC3E}">
        <p14:creationId xmlns:p14="http://schemas.microsoft.com/office/powerpoint/2010/main" val="1419263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p:cNvSpPr/>
          <p:nvPr/>
        </p:nvSpPr>
        <p:spPr>
          <a:xfrm>
            <a:off x="396816" y="303748"/>
            <a:ext cx="9406608" cy="707886"/>
          </a:xfrm>
          <a:prstGeom prst="rect">
            <a:avLst/>
          </a:prstGeom>
        </p:spPr>
        <p:txBody>
          <a:bodyPr wrap="square">
            <a:spAutoFit/>
          </a:bodyPr>
          <a:lstStyle/>
          <a:p>
            <a:r>
              <a:rPr lang="ro-RO" sz="4000" b="1" dirty="0">
                <a:solidFill>
                  <a:schemeClr val="bg2"/>
                </a:solidFill>
                <a:latin typeface="+mj-lt"/>
              </a:rPr>
              <a:t>Cuprins</a:t>
            </a:r>
            <a:endParaRPr lang="en-US" sz="4000" dirty="0">
              <a:solidFill>
                <a:schemeClr val="bg2"/>
              </a:solidFill>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331066999"/>
              </p:ext>
            </p:extLst>
          </p:nvPr>
        </p:nvGraphicFramePr>
        <p:xfrm>
          <a:off x="308758" y="1825625"/>
          <a:ext cx="10971773" cy="4670180"/>
        </p:xfrm>
        <a:graphic>
          <a:graphicData uri="http://schemas.openxmlformats.org/drawingml/2006/table">
            <a:tbl>
              <a:tblPr firstRow="1" bandRow="1">
                <a:tableStyleId>{7DF18680-E054-41AD-8BC1-D1AEF772440D}</a:tableStyleId>
              </a:tblPr>
              <a:tblGrid>
                <a:gridCol w="10971773">
                  <a:extLst>
                    <a:ext uri="{9D8B030D-6E8A-4147-A177-3AD203B41FA5}">
                      <a16:colId xmlns:a16="http://schemas.microsoft.com/office/drawing/2014/main" xmlns="" val="1002591333"/>
                    </a:ext>
                  </a:extLst>
                </a:gridCol>
              </a:tblGrid>
              <a:tr h="467018">
                <a:tc>
                  <a:txBody>
                    <a:bodyPr/>
                    <a:lstStyle/>
                    <a:p>
                      <a:r>
                        <a:rPr lang="en-US" dirty="0" err="1" smtClean="0"/>
                        <a:t>Secțiune</a:t>
                      </a:r>
                      <a:endParaRPr lang="en-US" dirty="0"/>
                    </a:p>
                  </a:txBody>
                  <a:tcPr/>
                </a:tc>
                <a:extLst>
                  <a:ext uri="{0D108BD9-81ED-4DB2-BD59-A6C34878D82A}">
                    <a16:rowId xmlns:a16="http://schemas.microsoft.com/office/drawing/2014/main" xmlns="" val="1553730246"/>
                  </a:ext>
                </a:extLst>
              </a:tr>
              <a:tr h="467018">
                <a:tc>
                  <a:txBody>
                    <a:bodyPr/>
                    <a:lstStyle/>
                    <a:p>
                      <a:r>
                        <a:rPr lang="en-US" sz="1800" dirty="0" smtClean="0"/>
                        <a:t>I. </a:t>
                      </a:r>
                      <a:r>
                        <a:rPr lang="en-US" sz="1800" dirty="0" err="1" smtClean="0"/>
                        <a:t>Elemente</a:t>
                      </a:r>
                      <a:r>
                        <a:rPr lang="en-US" sz="1800" dirty="0" smtClean="0"/>
                        <a:t> </a:t>
                      </a:r>
                      <a:r>
                        <a:rPr lang="en-US" sz="1800" dirty="0" err="1" smtClean="0"/>
                        <a:t>cheie</a:t>
                      </a:r>
                      <a:endParaRPr lang="en-US" sz="1800" dirty="0"/>
                    </a:p>
                  </a:txBody>
                  <a:tcPr/>
                </a:tc>
                <a:extLst>
                  <a:ext uri="{0D108BD9-81ED-4DB2-BD59-A6C34878D82A}">
                    <a16:rowId xmlns:a16="http://schemas.microsoft.com/office/drawing/2014/main" xmlns="" val="3816335390"/>
                  </a:ext>
                </a:extLst>
              </a:tr>
              <a:tr h="467018">
                <a:tc>
                  <a:txBody>
                    <a:bodyPr/>
                    <a:lstStyle/>
                    <a:p>
                      <a:r>
                        <a:rPr lang="en-US" sz="1800" dirty="0" smtClean="0"/>
                        <a:t>II. Context</a:t>
                      </a:r>
                      <a:endParaRPr lang="en-US" sz="1800" dirty="0"/>
                    </a:p>
                  </a:txBody>
                  <a:tcPr/>
                </a:tc>
                <a:extLst>
                  <a:ext uri="{0D108BD9-81ED-4DB2-BD59-A6C34878D82A}">
                    <a16:rowId xmlns:a16="http://schemas.microsoft.com/office/drawing/2014/main" xmlns="" val="2486693468"/>
                  </a:ext>
                </a:extLst>
              </a:tr>
              <a:tr h="467018">
                <a:tc>
                  <a:txBody>
                    <a:bodyPr/>
                    <a:lstStyle/>
                    <a:p>
                      <a:r>
                        <a:rPr lang="en-US" sz="1800" dirty="0" smtClean="0"/>
                        <a:t>III. </a:t>
                      </a:r>
                      <a:r>
                        <a:rPr lang="en-US" sz="1800" dirty="0" err="1" smtClean="0"/>
                        <a:t>Procesul</a:t>
                      </a:r>
                      <a:r>
                        <a:rPr lang="en-US" sz="1800" dirty="0" smtClean="0"/>
                        <a:t> de </a:t>
                      </a:r>
                      <a:r>
                        <a:rPr lang="en-US" sz="1800" dirty="0" err="1" smtClean="0"/>
                        <a:t>negociere</a:t>
                      </a:r>
                      <a:endParaRPr lang="en-US" sz="1800" dirty="0"/>
                    </a:p>
                  </a:txBody>
                  <a:tcPr/>
                </a:tc>
                <a:extLst>
                  <a:ext uri="{0D108BD9-81ED-4DB2-BD59-A6C34878D82A}">
                    <a16:rowId xmlns:a16="http://schemas.microsoft.com/office/drawing/2014/main" xmlns="" val="3187389726"/>
                  </a:ext>
                </a:extLst>
              </a:tr>
              <a:tr h="467018">
                <a:tc>
                  <a:txBody>
                    <a:bodyPr/>
                    <a:lstStyle/>
                    <a:p>
                      <a:r>
                        <a:rPr lang="en-US" sz="1800" dirty="0" smtClean="0"/>
                        <a:t>IV. </a:t>
                      </a:r>
                      <a:r>
                        <a:rPr lang="en-US" sz="1800" dirty="0" err="1" smtClean="0"/>
                        <a:t>Organizarea</a:t>
                      </a:r>
                      <a:r>
                        <a:rPr lang="en-US" sz="1800" dirty="0" smtClean="0"/>
                        <a:t> </a:t>
                      </a:r>
                      <a:r>
                        <a:rPr lang="en-US" sz="1800" dirty="0" err="1" smtClean="0"/>
                        <a:t>internă</a:t>
                      </a:r>
                      <a:r>
                        <a:rPr lang="en-US" sz="1800" dirty="0" smtClean="0"/>
                        <a:t> în </a:t>
                      </a:r>
                      <a:r>
                        <a:rPr lang="en-US" sz="1800" dirty="0" err="1" smtClean="0"/>
                        <a:t>vederea</a:t>
                      </a:r>
                      <a:r>
                        <a:rPr lang="en-US" sz="1800" dirty="0" smtClean="0"/>
                        <a:t> </a:t>
                      </a:r>
                      <a:r>
                        <a:rPr lang="en-US" sz="1800" dirty="0" err="1" smtClean="0"/>
                        <a:t>participării</a:t>
                      </a:r>
                      <a:r>
                        <a:rPr lang="en-US" sz="1800" baseline="0" dirty="0" smtClean="0"/>
                        <a:t> României la </a:t>
                      </a:r>
                      <a:r>
                        <a:rPr lang="en-US" sz="1800" baseline="0" dirty="0" err="1" smtClean="0"/>
                        <a:t>negocieri</a:t>
                      </a:r>
                      <a:endParaRPr lang="en-US" sz="1800" dirty="0"/>
                    </a:p>
                  </a:txBody>
                  <a:tcPr/>
                </a:tc>
                <a:extLst>
                  <a:ext uri="{0D108BD9-81ED-4DB2-BD59-A6C34878D82A}">
                    <a16:rowId xmlns:a16="http://schemas.microsoft.com/office/drawing/2014/main" xmlns="" val="558909439"/>
                  </a:ext>
                </a:extLst>
              </a:tr>
              <a:tr h="467018">
                <a:tc>
                  <a:txBody>
                    <a:bodyPr/>
                    <a:lstStyle/>
                    <a:p>
                      <a:r>
                        <a:rPr lang="en-US" sz="1800" dirty="0" smtClean="0"/>
                        <a:t>V. </a:t>
                      </a:r>
                      <a:r>
                        <a:rPr lang="en-US" sz="1800" dirty="0" err="1" smtClean="0"/>
                        <a:t>Poziția</a:t>
                      </a:r>
                      <a:r>
                        <a:rPr lang="en-US" sz="1800" dirty="0" smtClean="0"/>
                        <a:t> României în </a:t>
                      </a:r>
                      <a:r>
                        <a:rPr lang="en-US" sz="1800" dirty="0" err="1" smtClean="0"/>
                        <a:t>negocieri</a:t>
                      </a:r>
                      <a:endParaRPr lang="en-US" sz="1800" dirty="0"/>
                    </a:p>
                  </a:txBody>
                  <a:tcPr/>
                </a:tc>
                <a:extLst>
                  <a:ext uri="{0D108BD9-81ED-4DB2-BD59-A6C34878D82A}">
                    <a16:rowId xmlns:a16="http://schemas.microsoft.com/office/drawing/2014/main" xmlns="" val="3598833225"/>
                  </a:ext>
                </a:extLst>
              </a:tr>
              <a:tr h="467018">
                <a:tc>
                  <a:txBody>
                    <a:bodyPr/>
                    <a:lstStyle/>
                    <a:p>
                      <a:r>
                        <a:rPr lang="en-US" sz="1800" dirty="0" smtClean="0"/>
                        <a:t>VI. </a:t>
                      </a:r>
                      <a:r>
                        <a:rPr lang="en-US" sz="1800" dirty="0" err="1" smtClean="0"/>
                        <a:t>Mandatele</a:t>
                      </a:r>
                      <a:r>
                        <a:rPr lang="en-US" sz="1800" baseline="0" dirty="0" smtClean="0"/>
                        <a:t> </a:t>
                      </a:r>
                      <a:r>
                        <a:rPr lang="en-US" sz="1800" baseline="0" dirty="0" err="1" smtClean="0"/>
                        <a:t>sectoriale</a:t>
                      </a:r>
                      <a:endParaRPr lang="en-US" sz="1800" dirty="0"/>
                    </a:p>
                  </a:txBody>
                  <a:tcPr/>
                </a:tc>
                <a:extLst>
                  <a:ext uri="{0D108BD9-81ED-4DB2-BD59-A6C34878D82A}">
                    <a16:rowId xmlns:a16="http://schemas.microsoft.com/office/drawing/2014/main" xmlns="" val="147743885"/>
                  </a:ext>
                </a:extLst>
              </a:tr>
              <a:tr h="467018">
                <a:tc>
                  <a:txBody>
                    <a:bodyPr/>
                    <a:lstStyle/>
                    <a:p>
                      <a:r>
                        <a:rPr lang="en-US" sz="1800" dirty="0" smtClean="0"/>
                        <a:t>VII.</a:t>
                      </a:r>
                      <a:r>
                        <a:rPr lang="en-US" sz="1800" baseline="0" dirty="0" smtClean="0"/>
                        <a:t> </a:t>
                      </a:r>
                      <a:r>
                        <a:rPr lang="en-US" sz="1800" dirty="0" err="1" smtClean="0"/>
                        <a:t>Oportunități</a:t>
                      </a:r>
                      <a:r>
                        <a:rPr lang="en-US" sz="1800" dirty="0" smtClean="0"/>
                        <a:t> pentru</a:t>
                      </a:r>
                      <a:r>
                        <a:rPr lang="en-US" sz="1800" baseline="0" dirty="0" smtClean="0"/>
                        <a:t> </a:t>
                      </a:r>
                      <a:r>
                        <a:rPr lang="en-US" sz="1800" baseline="0" dirty="0" err="1" smtClean="0"/>
                        <a:t>România</a:t>
                      </a:r>
                      <a:r>
                        <a:rPr lang="en-US" sz="1800" baseline="0" dirty="0" smtClean="0"/>
                        <a:t> în </a:t>
                      </a:r>
                      <a:r>
                        <a:rPr lang="en-US" sz="1800" baseline="0" dirty="0" err="1" smtClean="0"/>
                        <a:t>contextul</a:t>
                      </a:r>
                      <a:r>
                        <a:rPr lang="en-US" sz="1800" baseline="0" dirty="0" smtClean="0"/>
                        <a:t> Brexit</a:t>
                      </a:r>
                      <a:endParaRPr lang="en-US" sz="1800" dirty="0"/>
                    </a:p>
                  </a:txBody>
                  <a:tcPr/>
                </a:tc>
                <a:extLst>
                  <a:ext uri="{0D108BD9-81ED-4DB2-BD59-A6C34878D82A}">
                    <a16:rowId xmlns:a16="http://schemas.microsoft.com/office/drawing/2014/main" xmlns="" val="1567842323"/>
                  </a:ext>
                </a:extLst>
              </a:tr>
              <a:tr h="467018">
                <a:tc>
                  <a:txBody>
                    <a:bodyPr/>
                    <a:lstStyle/>
                    <a:p>
                      <a:r>
                        <a:rPr lang="en-US" sz="1800" dirty="0" smtClean="0"/>
                        <a:t>VIII. </a:t>
                      </a:r>
                      <a:r>
                        <a:rPr lang="en-US" sz="1800" dirty="0" err="1" smtClean="0"/>
                        <a:t>Comunicarea</a:t>
                      </a:r>
                      <a:r>
                        <a:rPr lang="en-US" sz="1800" dirty="0" smtClean="0"/>
                        <a:t> cu </a:t>
                      </a:r>
                      <a:r>
                        <a:rPr lang="en-US" sz="1800" dirty="0" err="1" smtClean="0"/>
                        <a:t>românii</a:t>
                      </a:r>
                      <a:r>
                        <a:rPr lang="en-US" sz="1800" baseline="0" dirty="0" smtClean="0"/>
                        <a:t> din Marea Britanie</a:t>
                      </a:r>
                      <a:endParaRPr lang="en-US" sz="1800" dirty="0"/>
                    </a:p>
                  </a:txBody>
                  <a:tcPr/>
                </a:tc>
                <a:extLst>
                  <a:ext uri="{0D108BD9-81ED-4DB2-BD59-A6C34878D82A}">
                    <a16:rowId xmlns:a16="http://schemas.microsoft.com/office/drawing/2014/main" xmlns="" val="1654670652"/>
                  </a:ext>
                </a:extLst>
              </a:tr>
              <a:tr h="467018">
                <a:tc>
                  <a:txBody>
                    <a:bodyPr/>
                    <a:lstStyle/>
                    <a:p>
                      <a:r>
                        <a:rPr lang="en-US" sz="1800" dirty="0" err="1" smtClean="0"/>
                        <a:t>Concluzii</a:t>
                      </a:r>
                      <a:endParaRPr lang="en-US" sz="1800" dirty="0"/>
                    </a:p>
                  </a:txBody>
                  <a:tcPr/>
                </a:tc>
                <a:extLst>
                  <a:ext uri="{0D108BD9-81ED-4DB2-BD59-A6C34878D82A}">
                    <a16:rowId xmlns:a16="http://schemas.microsoft.com/office/drawing/2014/main" xmlns="" val="3443542211"/>
                  </a:ext>
                </a:extLst>
              </a:tr>
            </a:tbl>
          </a:graphicData>
        </a:graphic>
      </p:graphicFrame>
      <p:sp>
        <p:nvSpPr>
          <p:cNvPr id="7" name="Slide Number Placeholder 6"/>
          <p:cNvSpPr>
            <a:spLocks noGrp="1"/>
          </p:cNvSpPr>
          <p:nvPr>
            <p:ph type="sldNum" sz="quarter" idx="12"/>
          </p:nvPr>
        </p:nvSpPr>
        <p:spPr/>
        <p:txBody>
          <a:bodyPr/>
          <a:lstStyle/>
          <a:p>
            <a:fld id="{63C1F4E4-7891-48B6-9E54-8CAEEC04DEA9}" type="slidenum">
              <a:rPr lang="ro-RO" smtClean="0"/>
              <a:t>2</a:t>
            </a:fld>
            <a:endParaRPr lang="ro-RO"/>
          </a:p>
        </p:txBody>
      </p:sp>
    </p:spTree>
    <p:extLst>
      <p:ext uri="{BB962C8B-B14F-4D97-AF65-F5344CB8AC3E}">
        <p14:creationId xmlns:p14="http://schemas.microsoft.com/office/powerpoint/2010/main" val="27078490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395376" y="365125"/>
            <a:ext cx="6822438" cy="584775"/>
          </a:xfrm>
          <a:prstGeom prst="rect">
            <a:avLst/>
          </a:prstGeom>
        </p:spPr>
        <p:txBody>
          <a:bodyPr wrap="square">
            <a:spAutoFit/>
          </a:bodyPr>
          <a:lstStyle/>
          <a:p>
            <a:r>
              <a:rPr lang="ro-RO" sz="3200" b="1" i="1" dirty="0">
                <a:solidFill>
                  <a:schemeClr val="bg2"/>
                </a:solidFill>
                <a:latin typeface="+mj-lt"/>
              </a:rPr>
              <a:t>Drepturile </a:t>
            </a:r>
            <a:r>
              <a:rPr lang="ro-RO" sz="3200" b="1" i="1" dirty="0" smtClean="0">
                <a:solidFill>
                  <a:schemeClr val="bg2"/>
                </a:solidFill>
                <a:latin typeface="+mj-lt"/>
              </a:rPr>
              <a:t>cetățenilor</a:t>
            </a:r>
            <a:r>
              <a:rPr lang="en-US" sz="3200" b="1" i="1" dirty="0" smtClean="0">
                <a:solidFill>
                  <a:schemeClr val="bg2"/>
                </a:solidFill>
                <a:latin typeface="+mj-lt"/>
              </a:rPr>
              <a:t> (2)</a:t>
            </a:r>
            <a:endParaRPr lang="en-US" sz="3200" dirty="0">
              <a:solidFill>
                <a:schemeClr val="bg2"/>
              </a:solidFill>
              <a:latin typeface="+mj-lt"/>
            </a:endParaRPr>
          </a:p>
        </p:txBody>
      </p:sp>
      <p:sp>
        <p:nvSpPr>
          <p:cNvPr id="6" name="Rectangle 5"/>
          <p:cNvSpPr/>
          <p:nvPr/>
        </p:nvSpPr>
        <p:spPr>
          <a:xfrm>
            <a:off x="395376" y="2102134"/>
            <a:ext cx="11257471" cy="3462486"/>
          </a:xfrm>
          <a:prstGeom prst="rect">
            <a:avLst/>
          </a:prstGeom>
        </p:spPr>
        <p:txBody>
          <a:bodyPr wrap="square">
            <a:spAutoFit/>
          </a:bodyPr>
          <a:lstStyle/>
          <a:p>
            <a:pPr lvl="0" algn="just"/>
            <a:endParaRPr lang="en-US" sz="2000" dirty="0"/>
          </a:p>
          <a:p>
            <a:pPr marL="342900" lvl="0" indent="-342900" algn="just">
              <a:buFont typeface="Arial" panose="020B0604020202020204" pitchFamily="34" charset="0"/>
              <a:buChar char="•"/>
            </a:pPr>
            <a:r>
              <a:rPr lang="ro-RO" sz="2000" b="1" dirty="0"/>
              <a:t>Recunoașterea tuturor calificărilor profesionale </a:t>
            </a:r>
            <a:r>
              <a:rPr lang="ro-RO" sz="2000" dirty="0"/>
              <a:t>obținute de cetățenii europeni în statele membre, și a celor obținute în state terțe dar recunoscute de către un stat membru, înainte de intrarea în vigoare a acordului</a:t>
            </a:r>
            <a:r>
              <a:rPr lang="en-US" sz="2000" dirty="0"/>
              <a:t>;</a:t>
            </a:r>
            <a:r>
              <a:rPr lang="ro-RO" sz="2000" dirty="0"/>
              <a:t> </a:t>
            </a:r>
            <a:endParaRPr lang="ro-RO" sz="2000" dirty="0" smtClean="0"/>
          </a:p>
          <a:p>
            <a:pPr lvl="0" algn="just"/>
            <a:endParaRPr lang="en-US" sz="2000" dirty="0"/>
          </a:p>
          <a:p>
            <a:pPr marL="342900" lvl="0" indent="-342900" algn="just">
              <a:buFont typeface="Arial" panose="020B0604020202020204" pitchFamily="34" charset="0"/>
              <a:buChar char="•"/>
            </a:pPr>
            <a:r>
              <a:rPr lang="ro-RO" sz="2000" dirty="0"/>
              <a:t>Asigurarea unei continuități în materie </a:t>
            </a:r>
            <a:r>
              <a:rPr lang="ro-RO" sz="2000" b="1" dirty="0"/>
              <a:t>de coordonare a drepturilor de securitate socială</a:t>
            </a:r>
            <a:r>
              <a:rPr lang="ro-RO" sz="2000" dirty="0"/>
              <a:t> (prestații familiale, pensii, prestații de boală, etc.). </a:t>
            </a:r>
            <a:endParaRPr lang="ro-RO" sz="2000" dirty="0" smtClean="0"/>
          </a:p>
          <a:p>
            <a:pPr lvl="0" algn="just"/>
            <a:endParaRPr lang="ro-RO" sz="2000" b="1" dirty="0" smtClean="0"/>
          </a:p>
          <a:p>
            <a:pPr marL="342900" indent="-342900" algn="just">
              <a:buFont typeface="Arial" panose="020B0604020202020204" pitchFamily="34" charset="0"/>
              <a:buChar char="•"/>
            </a:pPr>
            <a:r>
              <a:rPr lang="ro-RO" sz="2000" b="1" dirty="0"/>
              <a:t>Evitarea</a:t>
            </a:r>
            <a:r>
              <a:rPr lang="en-GB" sz="2000" b="1" dirty="0"/>
              <a:t> </a:t>
            </a:r>
            <a:r>
              <a:rPr lang="en-GB" sz="2000" b="1" dirty="0" err="1"/>
              <a:t>aplic</a:t>
            </a:r>
            <a:r>
              <a:rPr lang="ro-RO" sz="2000" b="1" dirty="0" err="1"/>
              <a:t>ării</a:t>
            </a:r>
            <a:r>
              <a:rPr lang="ro-RO" sz="2000" b="1" dirty="0"/>
              <a:t>, în perioada post-</a:t>
            </a:r>
            <a:r>
              <a:rPr lang="ro-RO" sz="2000" b="1" dirty="0" err="1"/>
              <a:t>Brexit</a:t>
            </a:r>
            <a:r>
              <a:rPr lang="ro-RO" sz="2000" b="1" dirty="0"/>
              <a:t>, a unui tratament diferențiat pe bază de naționalitate, cetățenilor români în raport cu cetățenii britanici, respectiv cetățenii celorlalte SMUE.</a:t>
            </a:r>
          </a:p>
          <a:p>
            <a:pPr marL="342900" lvl="0" indent="-342900" algn="just">
              <a:buFont typeface="Arial" panose="020B0604020202020204" pitchFamily="34" charset="0"/>
              <a:buChar char="•"/>
            </a:pPr>
            <a:endParaRPr lang="en-US" sz="1900" dirty="0"/>
          </a:p>
        </p:txBody>
      </p:sp>
      <p:sp>
        <p:nvSpPr>
          <p:cNvPr id="9" name="Slide Number Placeholder 8"/>
          <p:cNvSpPr>
            <a:spLocks noGrp="1"/>
          </p:cNvSpPr>
          <p:nvPr>
            <p:ph type="sldNum" sz="quarter" idx="12"/>
          </p:nvPr>
        </p:nvSpPr>
        <p:spPr/>
        <p:txBody>
          <a:bodyPr/>
          <a:lstStyle/>
          <a:p>
            <a:fld id="{63C1F4E4-7891-48B6-9E54-8CAEEC04DEA9}" type="slidenum">
              <a:rPr lang="ro-RO" smtClean="0"/>
              <a:t>20</a:t>
            </a:fld>
            <a:endParaRPr lang="ro-RO"/>
          </a:p>
        </p:txBody>
      </p:sp>
      <p:sp>
        <p:nvSpPr>
          <p:cNvPr id="8" name="TextBox 7"/>
          <p:cNvSpPr txBox="1"/>
          <p:nvPr/>
        </p:nvSpPr>
        <p:spPr>
          <a:xfrm>
            <a:off x="838200" y="5559805"/>
            <a:ext cx="10280374" cy="923330"/>
          </a:xfrm>
          <a:prstGeom prst="rect">
            <a:avLst/>
          </a:prstGeom>
          <a:pattFill prst="pct50">
            <a:fgClr>
              <a:srgbClr val="FF0000"/>
            </a:fgClr>
            <a:bgClr>
              <a:schemeClr val="bg1"/>
            </a:bgClr>
          </a:pattFill>
        </p:spPr>
        <p:txBody>
          <a:bodyPr wrap="square" rtlCol="0">
            <a:spAutoFit/>
          </a:bodyPr>
          <a:lstStyle/>
          <a:p>
            <a:r>
              <a:rPr lang="en-US" sz="3600" dirty="0" smtClean="0"/>
              <a:t>230 000: </a:t>
            </a:r>
            <a:r>
              <a:rPr lang="en-US" sz="2400" dirty="0" err="1" smtClean="0"/>
              <a:t>numărul</a:t>
            </a:r>
            <a:r>
              <a:rPr lang="en-US" sz="2400" dirty="0" smtClean="0"/>
              <a:t> </a:t>
            </a:r>
            <a:r>
              <a:rPr lang="en-US" sz="2400" dirty="0" err="1" smtClean="0"/>
              <a:t>românilor</a:t>
            </a:r>
            <a:r>
              <a:rPr lang="en-US" sz="2400" dirty="0" smtClean="0"/>
              <a:t> care </a:t>
            </a:r>
            <a:r>
              <a:rPr lang="en-US" sz="2400" dirty="0" err="1" smtClean="0"/>
              <a:t>trăiesc</a:t>
            </a:r>
            <a:r>
              <a:rPr lang="en-US" sz="2400" dirty="0" smtClean="0"/>
              <a:t> în </a:t>
            </a:r>
            <a:r>
              <a:rPr lang="en-US" sz="2400" dirty="0" err="1" smtClean="0"/>
              <a:t>prezent</a:t>
            </a:r>
            <a:r>
              <a:rPr lang="en-US" sz="2400" dirty="0" smtClean="0"/>
              <a:t> în Marea Britanie</a:t>
            </a:r>
          </a:p>
          <a:p>
            <a:r>
              <a:rPr lang="en-US" dirty="0" smtClean="0"/>
              <a:t>             </a:t>
            </a:r>
            <a:r>
              <a:rPr lang="en-US" sz="1400" dirty="0" smtClean="0"/>
              <a:t> (</a:t>
            </a:r>
            <a:r>
              <a:rPr lang="en-US" sz="1400" dirty="0" err="1" smtClean="0"/>
              <a:t>SURSA:Oficiului</a:t>
            </a:r>
            <a:r>
              <a:rPr lang="en-US" sz="1400" dirty="0" smtClean="0"/>
              <a:t> </a:t>
            </a:r>
            <a:r>
              <a:rPr lang="en-US" sz="1400" dirty="0" err="1" smtClean="0"/>
              <a:t>Național</a:t>
            </a:r>
            <a:r>
              <a:rPr lang="en-US" sz="1400" dirty="0" smtClean="0"/>
              <a:t> de </a:t>
            </a:r>
            <a:r>
              <a:rPr lang="en-US" sz="1400" dirty="0" err="1" smtClean="0"/>
              <a:t>Statistică</a:t>
            </a:r>
            <a:r>
              <a:rPr lang="en-US" sz="1400" dirty="0" smtClean="0"/>
              <a:t> al </a:t>
            </a:r>
            <a:r>
              <a:rPr lang="en-US" sz="1400" dirty="0" err="1" smtClean="0"/>
              <a:t>Marii</a:t>
            </a:r>
            <a:r>
              <a:rPr lang="en-US" sz="1400" dirty="0" smtClean="0"/>
              <a:t> </a:t>
            </a:r>
            <a:r>
              <a:rPr lang="en-US" sz="1400" dirty="0" err="1" smtClean="0"/>
              <a:t>Britanii</a:t>
            </a:r>
            <a:r>
              <a:rPr lang="en-US" sz="1400" dirty="0" smtClean="0"/>
              <a:t>, 2015)</a:t>
            </a:r>
            <a:endParaRPr lang="en-US" sz="1400" dirty="0"/>
          </a:p>
        </p:txBody>
      </p:sp>
    </p:spTree>
    <p:extLst>
      <p:ext uri="{BB962C8B-B14F-4D97-AF65-F5344CB8AC3E}">
        <p14:creationId xmlns:p14="http://schemas.microsoft.com/office/powerpoint/2010/main" val="2437097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396815" y="360711"/>
            <a:ext cx="7684546" cy="584775"/>
          </a:xfrm>
          <a:prstGeom prst="rect">
            <a:avLst/>
          </a:prstGeom>
        </p:spPr>
        <p:txBody>
          <a:bodyPr wrap="square">
            <a:spAutoFit/>
          </a:bodyPr>
          <a:lstStyle/>
          <a:p>
            <a:r>
              <a:rPr lang="ro-RO" sz="3200" b="1" i="1" dirty="0">
                <a:solidFill>
                  <a:schemeClr val="bg2"/>
                </a:solidFill>
                <a:latin typeface="+mj-lt"/>
              </a:rPr>
              <a:t>Situația studenților și </a:t>
            </a:r>
            <a:r>
              <a:rPr lang="ro-RO" sz="3200" b="1" i="1">
                <a:solidFill>
                  <a:schemeClr val="bg2"/>
                </a:solidFill>
                <a:latin typeface="+mj-lt"/>
              </a:rPr>
              <a:t>a </a:t>
            </a:r>
            <a:r>
              <a:rPr lang="ro-RO" sz="3200" b="1" i="1" smtClean="0">
                <a:solidFill>
                  <a:schemeClr val="bg2"/>
                </a:solidFill>
                <a:latin typeface="+mj-lt"/>
              </a:rPr>
              <a:t>elevilor</a:t>
            </a:r>
            <a:endParaRPr lang="en-US" sz="3200" dirty="0">
              <a:solidFill>
                <a:schemeClr val="bg2"/>
              </a:solidFill>
              <a:latin typeface="+mj-lt"/>
            </a:endParaRPr>
          </a:p>
        </p:txBody>
      </p:sp>
      <p:sp>
        <p:nvSpPr>
          <p:cNvPr id="6" name="Rectangle 5"/>
          <p:cNvSpPr/>
          <p:nvPr/>
        </p:nvSpPr>
        <p:spPr>
          <a:xfrm>
            <a:off x="396815" y="1908413"/>
            <a:ext cx="11214339" cy="4524315"/>
          </a:xfrm>
          <a:prstGeom prst="rect">
            <a:avLst/>
          </a:prstGeom>
        </p:spPr>
        <p:txBody>
          <a:bodyPr wrap="square">
            <a:spAutoFit/>
          </a:bodyPr>
          <a:lstStyle/>
          <a:p>
            <a:pPr algn="just"/>
            <a:endParaRPr lang="ro-RO" b="1" dirty="0"/>
          </a:p>
          <a:p>
            <a:pPr marL="342900" indent="-342900" algn="just">
              <a:buFont typeface="Arial" panose="020B0604020202020204" pitchFamily="34" charset="0"/>
              <a:buChar char="•"/>
            </a:pPr>
            <a:r>
              <a:rPr lang="ro-RO" dirty="0"/>
              <a:t>România </a:t>
            </a:r>
            <a:r>
              <a:rPr lang="ro-RO" dirty="0" smtClean="0"/>
              <a:t>dorește ca </a:t>
            </a:r>
            <a:r>
              <a:rPr lang="ro-RO" b="1" dirty="0"/>
              <a:t>cetățenii </a:t>
            </a:r>
            <a:r>
              <a:rPr lang="ro-RO" b="1" dirty="0" smtClean="0"/>
              <a:t>români care ajung în UK după Brexit să </a:t>
            </a:r>
            <a:r>
              <a:rPr lang="ro-RO" b="1" dirty="0"/>
              <a:t>își poată continua studiile în </a:t>
            </a:r>
            <a:r>
              <a:rPr lang="ro-RO" b="1" dirty="0" smtClean="0"/>
              <a:t>Marea Britanie</a:t>
            </a:r>
            <a:r>
              <a:rPr lang="ro-RO" b="1" dirty="0" smtClean="0">
                <a:solidFill>
                  <a:schemeClr val="accent1">
                    <a:lumMod val="75000"/>
                  </a:schemeClr>
                </a:solidFill>
              </a:rPr>
              <a:t> </a:t>
            </a:r>
            <a:r>
              <a:rPr lang="ro-RO" b="1" dirty="0"/>
              <a:t>în aceleași condiții</a:t>
            </a:r>
            <a:r>
              <a:rPr lang="ro-RO" dirty="0"/>
              <a:t> cu cele dinaintea ieșirii </a:t>
            </a:r>
            <a:r>
              <a:rPr lang="ro-RO" dirty="0" smtClean="0"/>
              <a:t>din </a:t>
            </a:r>
            <a:r>
              <a:rPr lang="ro-RO" dirty="0"/>
              <a:t>UE</a:t>
            </a:r>
            <a:r>
              <a:rPr lang="ro-RO" dirty="0" smtClean="0"/>
              <a:t>.</a:t>
            </a:r>
            <a:endParaRPr lang="en-US" dirty="0" smtClean="0"/>
          </a:p>
          <a:p>
            <a:pPr algn="just"/>
            <a:endParaRPr lang="ro-RO" b="1" dirty="0"/>
          </a:p>
          <a:p>
            <a:pPr marL="342900" indent="-342900" algn="just">
              <a:buFont typeface="Arial" panose="020B0604020202020204" pitchFamily="34" charset="0"/>
              <a:buChar char="•"/>
            </a:pPr>
            <a:r>
              <a:rPr lang="ro-RO" dirty="0"/>
              <a:t>P</a:t>
            </a:r>
            <a:r>
              <a:rPr lang="ro-RO" dirty="0" smtClean="0"/>
              <a:t>osibilitatea </a:t>
            </a:r>
            <a:r>
              <a:rPr lang="ro-RO" dirty="0"/>
              <a:t>de a continua dobândirea de drepturi după momentul Brexit, conform legislației europene în vigoare, astfel </a:t>
            </a:r>
            <a:r>
              <a:rPr lang="ro-RO" b="1" dirty="0"/>
              <a:t>studenții </a:t>
            </a:r>
            <a:r>
              <a:rPr lang="ro-RO" b="1" dirty="0" smtClean="0"/>
              <a:t>să se poată angaja la finalizarea </a:t>
            </a:r>
            <a:r>
              <a:rPr lang="ro-RO" b="1" dirty="0"/>
              <a:t>studiilor</a:t>
            </a:r>
            <a:r>
              <a:rPr lang="ro-RO" dirty="0"/>
              <a:t>, fără a se aplica legislația britanică în domeniul imigrației</a:t>
            </a:r>
            <a:r>
              <a:rPr lang="ro-RO" dirty="0" smtClean="0"/>
              <a:t>.</a:t>
            </a:r>
            <a:endParaRPr lang="en-US" dirty="0" smtClean="0"/>
          </a:p>
          <a:p>
            <a:pPr algn="just"/>
            <a:endParaRPr lang="en-US" dirty="0"/>
          </a:p>
          <a:p>
            <a:pPr marL="342900" indent="-342900" algn="just">
              <a:buFont typeface="Arial" panose="020B0604020202020204" pitchFamily="34" charset="0"/>
              <a:buChar char="•"/>
            </a:pPr>
            <a:r>
              <a:rPr lang="ro-RO" dirty="0"/>
              <a:t>În </a:t>
            </a:r>
            <a:r>
              <a:rPr lang="ro-RO" b="1" dirty="0" smtClean="0"/>
              <a:t>cazul reîntoarcerii elevilor și studenților români după Brexit, </a:t>
            </a:r>
            <a:r>
              <a:rPr lang="ro-RO" dirty="0" smtClean="0"/>
              <a:t>vor </a:t>
            </a:r>
            <a:r>
              <a:rPr lang="ro-RO" dirty="0"/>
              <a:t>fi aplicate </a:t>
            </a:r>
            <a:r>
              <a:rPr lang="ro-RO" b="1" dirty="0"/>
              <a:t>măsuri specifice în vederea facilitării reintegrării în sistemul educațional din România</a:t>
            </a:r>
            <a:r>
              <a:rPr lang="ro-RO" dirty="0"/>
              <a:t>. La nivelul inspectoratelor școlare, se vor organiza </a:t>
            </a:r>
            <a:r>
              <a:rPr lang="ro-RO" b="1" dirty="0"/>
              <a:t>cursuri compensatorii </a:t>
            </a:r>
            <a:r>
              <a:rPr lang="ro-RO" dirty="0"/>
              <a:t>pentru învățarea limbii române. De asemenea, la nivelul universităților, se va organiza </a:t>
            </a:r>
            <a:r>
              <a:rPr lang="ro-RO" b="1" dirty="0"/>
              <a:t>anul pregătitor </a:t>
            </a:r>
            <a:r>
              <a:rPr lang="ro-RO" dirty="0"/>
              <a:t>de limba română</a:t>
            </a:r>
            <a:r>
              <a:rPr lang="ro-RO" dirty="0" smtClean="0"/>
              <a:t>.</a:t>
            </a:r>
          </a:p>
          <a:p>
            <a:pPr algn="just"/>
            <a:endParaRPr lang="ro-RO" dirty="0" smtClean="0"/>
          </a:p>
          <a:p>
            <a:pPr marL="342900" indent="-342900" algn="just">
              <a:buFont typeface="Arial" panose="020B0604020202020204" pitchFamily="34" charset="0"/>
              <a:buChar char="•"/>
            </a:pPr>
            <a:r>
              <a:rPr lang="ro-RO" dirty="0"/>
              <a:t>E</a:t>
            </a:r>
            <a:r>
              <a:rPr lang="ro-RO" dirty="0" smtClean="0"/>
              <a:t>levii </a:t>
            </a:r>
            <a:r>
              <a:rPr lang="ro-RO" dirty="0"/>
              <a:t>din Marea Britanie pot participa la sesiunile de </a:t>
            </a:r>
            <a:r>
              <a:rPr lang="en-GB" dirty="0" err="1"/>
              <a:t>Limbă</a:t>
            </a:r>
            <a:r>
              <a:rPr lang="en-GB" dirty="0"/>
              <a:t>, </a:t>
            </a:r>
            <a:r>
              <a:rPr lang="en-GB" dirty="0" err="1"/>
              <a:t>cultură</a:t>
            </a:r>
            <a:r>
              <a:rPr lang="en-GB" dirty="0"/>
              <a:t> </a:t>
            </a:r>
            <a:r>
              <a:rPr lang="en-GB" dirty="0" err="1"/>
              <a:t>și</a:t>
            </a:r>
            <a:r>
              <a:rPr lang="en-GB" dirty="0"/>
              <a:t> </a:t>
            </a:r>
            <a:r>
              <a:rPr lang="en-GB" dirty="0" err="1"/>
              <a:t>civilizație</a:t>
            </a:r>
            <a:r>
              <a:rPr lang="en-GB" dirty="0"/>
              <a:t> </a:t>
            </a:r>
            <a:r>
              <a:rPr lang="en-GB" dirty="0" err="1"/>
              <a:t>românească</a:t>
            </a:r>
            <a:r>
              <a:rPr lang="ro-RO" dirty="0"/>
              <a:t> (LCCR) și la cursurile de limba română oferite prin intermediul școlilor parohiale românești, sprijinite de Ministerul pentru Românii de Pretutindeni.</a:t>
            </a:r>
            <a:endParaRPr lang="en-US" dirty="0"/>
          </a:p>
          <a:p>
            <a:pPr marL="342900" indent="-342900" algn="just">
              <a:buFont typeface="Arial" panose="020B0604020202020204" pitchFamily="34" charset="0"/>
              <a:buChar char="•"/>
            </a:pPr>
            <a:endParaRPr lang="en-US" dirty="0"/>
          </a:p>
        </p:txBody>
      </p:sp>
      <p:sp>
        <p:nvSpPr>
          <p:cNvPr id="9" name="Slide Number Placeholder 8"/>
          <p:cNvSpPr>
            <a:spLocks noGrp="1"/>
          </p:cNvSpPr>
          <p:nvPr>
            <p:ph type="sldNum" sz="quarter" idx="12"/>
          </p:nvPr>
        </p:nvSpPr>
        <p:spPr/>
        <p:txBody>
          <a:bodyPr/>
          <a:lstStyle/>
          <a:p>
            <a:fld id="{63C1F4E4-7891-48B6-9E54-8CAEEC04DEA9}" type="slidenum">
              <a:rPr lang="ro-RO" smtClean="0"/>
              <a:t>21</a:t>
            </a:fld>
            <a:endParaRPr lang="ro-RO"/>
          </a:p>
        </p:txBody>
      </p:sp>
    </p:spTree>
    <p:extLst>
      <p:ext uri="{BB962C8B-B14F-4D97-AF65-F5344CB8AC3E}">
        <p14:creationId xmlns:p14="http://schemas.microsoft.com/office/powerpoint/2010/main" val="40795293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396816" y="369333"/>
            <a:ext cx="6677276" cy="584775"/>
          </a:xfrm>
          <a:prstGeom prst="rect">
            <a:avLst/>
          </a:prstGeom>
        </p:spPr>
        <p:txBody>
          <a:bodyPr wrap="square">
            <a:spAutoFit/>
          </a:bodyPr>
          <a:lstStyle/>
          <a:p>
            <a:r>
              <a:rPr lang="ro-RO" sz="3200" b="1" i="1" dirty="0">
                <a:solidFill>
                  <a:schemeClr val="bg2"/>
                </a:solidFill>
                <a:latin typeface="+mj-lt"/>
              </a:rPr>
              <a:t>Decontul financiar</a:t>
            </a:r>
            <a:endParaRPr lang="en-US" sz="3200" dirty="0">
              <a:solidFill>
                <a:schemeClr val="bg2"/>
              </a:solidFill>
              <a:latin typeface="+mj-lt"/>
            </a:endParaRPr>
          </a:p>
        </p:txBody>
      </p:sp>
      <p:sp>
        <p:nvSpPr>
          <p:cNvPr id="6" name="Rectangle 5"/>
          <p:cNvSpPr/>
          <p:nvPr/>
        </p:nvSpPr>
        <p:spPr>
          <a:xfrm>
            <a:off x="427289" y="2024582"/>
            <a:ext cx="11102196" cy="4093428"/>
          </a:xfrm>
          <a:prstGeom prst="rect">
            <a:avLst/>
          </a:prstGeom>
        </p:spPr>
        <p:txBody>
          <a:bodyPr wrap="square">
            <a:spAutoFit/>
          </a:bodyPr>
          <a:lstStyle/>
          <a:p>
            <a:pPr marL="457200" indent="-457200" algn="just">
              <a:buFont typeface="Arial" panose="020B0604020202020204" pitchFamily="34" charset="0"/>
              <a:buChar char="•"/>
            </a:pPr>
            <a:r>
              <a:rPr lang="ro-RO" sz="2000" dirty="0"/>
              <a:t>Din perspectiva </a:t>
            </a:r>
            <a:r>
              <a:rPr lang="ro-RO" sz="2000" u="sng" dirty="0"/>
              <a:t>implicațiilor bugetare</a:t>
            </a:r>
            <a:r>
              <a:rPr lang="ro-RO" sz="2000" dirty="0"/>
              <a:t>, </a:t>
            </a:r>
            <a:r>
              <a:rPr lang="ro-RO" sz="2000" b="1" dirty="0"/>
              <a:t>România susține abordarea la pachet a tuturor aspectelor financiar-bugetare, printr-un unic decont financiar. </a:t>
            </a:r>
            <a:endParaRPr lang="ro-RO" sz="2000" b="1" dirty="0" smtClean="0"/>
          </a:p>
          <a:p>
            <a:pPr algn="just"/>
            <a:endParaRPr lang="en-US" sz="2000" b="1" dirty="0"/>
          </a:p>
          <a:p>
            <a:pPr marL="457200" indent="-457200" algn="just">
              <a:buFont typeface="Arial" panose="020B0604020202020204" pitchFamily="34" charset="0"/>
              <a:buChar char="•"/>
            </a:pPr>
            <a:r>
              <a:rPr lang="ro-RO" sz="2000" dirty="0"/>
              <a:t>Mandatul sectorial al României privind decontul financiar</a:t>
            </a:r>
            <a:r>
              <a:rPr lang="en-US" sz="2000" dirty="0"/>
              <a:t> </a:t>
            </a:r>
            <a:r>
              <a:rPr lang="ro-RO" sz="2000" b="1" dirty="0"/>
              <a:t>urmărește ca Marea Britanie să își respecte obligațiile cu privire la contribuția financiară la bugetul european asumate în actualul Cadru Financiar Multianual, </a:t>
            </a:r>
            <a:r>
              <a:rPr lang="ro-RO" sz="2000" dirty="0"/>
              <a:t>inclusiv plățile care trebuie efectuate după data retragerii din </a:t>
            </a:r>
            <a:r>
              <a:rPr lang="ro-RO" sz="2000" dirty="0" smtClean="0"/>
              <a:t>UE</a:t>
            </a:r>
            <a:r>
              <a:rPr lang="en-US" sz="2000" dirty="0" smtClean="0"/>
              <a:t>. </a:t>
            </a:r>
          </a:p>
          <a:p>
            <a:pPr marL="457200" indent="-457200" algn="just">
              <a:buFont typeface="Arial" panose="020B0604020202020204" pitchFamily="34" charset="0"/>
              <a:buChar char="•"/>
            </a:pPr>
            <a:endParaRPr lang="en-US" sz="2000" dirty="0"/>
          </a:p>
          <a:p>
            <a:pPr marL="457200" indent="-457200" algn="just">
              <a:buFont typeface="Arial" panose="020B0604020202020204" pitchFamily="34" charset="0"/>
              <a:buChar char="•"/>
            </a:pPr>
            <a:r>
              <a:rPr lang="en-US" sz="2000" dirty="0" err="1" smtClean="0"/>
              <a:t>Acest</a:t>
            </a:r>
            <a:r>
              <a:rPr lang="en-US" sz="2000" dirty="0" smtClean="0"/>
              <a:t> </a:t>
            </a:r>
            <a:r>
              <a:rPr lang="en-US" sz="2000" dirty="0" err="1" smtClean="0"/>
              <a:t>obiectiv</a:t>
            </a:r>
            <a:r>
              <a:rPr lang="en-US" sz="2000" dirty="0" smtClean="0"/>
              <a:t> </a:t>
            </a:r>
            <a:r>
              <a:rPr lang="en-US" sz="2000" dirty="0" err="1" smtClean="0"/>
              <a:t>este</a:t>
            </a:r>
            <a:r>
              <a:rPr lang="en-US" sz="2000" dirty="0" smtClean="0"/>
              <a:t> </a:t>
            </a:r>
            <a:r>
              <a:rPr lang="en-US" sz="2000" dirty="0" err="1" smtClean="0"/>
              <a:t>justificat</a:t>
            </a:r>
            <a:r>
              <a:rPr lang="en-US" sz="2000" dirty="0" smtClean="0"/>
              <a:t> de </a:t>
            </a:r>
            <a:r>
              <a:rPr lang="en-US" sz="2000" dirty="0" err="1" smtClean="0"/>
              <a:t>nevoia</a:t>
            </a:r>
            <a:r>
              <a:rPr lang="en-US" sz="2000" dirty="0" smtClean="0"/>
              <a:t> ca </a:t>
            </a:r>
            <a:r>
              <a:rPr lang="ro-RO" sz="2000" b="1" dirty="0" smtClean="0"/>
              <a:t>bugetul </a:t>
            </a:r>
            <a:r>
              <a:rPr lang="ro-RO" sz="2000" b="1" dirty="0"/>
              <a:t>fondurilor europene, în special anvelopele dedicate agriculturii</a:t>
            </a:r>
            <a:r>
              <a:rPr lang="ro-RO" sz="2000" dirty="0"/>
              <a:t> (plăţile directe-pilonul I al PAC și dezvoltarea rurală-pilonul II al PAC)</a:t>
            </a:r>
            <a:r>
              <a:rPr lang="ro-RO" sz="2000" b="1" dirty="0"/>
              <a:t> și dezvoltării regionale să nu fie afectate</a:t>
            </a:r>
            <a:r>
              <a:rPr lang="ro-RO" sz="2000" b="1" dirty="0" smtClean="0"/>
              <a:t>.</a:t>
            </a:r>
          </a:p>
          <a:p>
            <a:pPr marL="457200" indent="-457200" algn="just">
              <a:buFont typeface="Arial" panose="020B0604020202020204" pitchFamily="34" charset="0"/>
              <a:buChar char="•"/>
            </a:pPr>
            <a:endParaRPr lang="ro-RO" sz="2000" b="1" dirty="0"/>
          </a:p>
          <a:p>
            <a:pPr marL="457200" indent="-457200" algn="just">
              <a:buFont typeface="Arial" panose="020B0604020202020204" pitchFamily="34" charset="0"/>
              <a:buChar char="•"/>
            </a:pPr>
            <a:endParaRPr lang="ro-RO" sz="2000" b="1" dirty="0" smtClean="0"/>
          </a:p>
          <a:p>
            <a:pPr marL="457200" indent="-457200" algn="just">
              <a:buFont typeface="Arial" panose="020B0604020202020204" pitchFamily="34" charset="0"/>
              <a:buChar char="•"/>
            </a:pPr>
            <a:endParaRPr lang="en-US" sz="2000" b="1" dirty="0"/>
          </a:p>
        </p:txBody>
      </p:sp>
      <p:sp>
        <p:nvSpPr>
          <p:cNvPr id="9" name="Slide Number Placeholder 8"/>
          <p:cNvSpPr>
            <a:spLocks noGrp="1"/>
          </p:cNvSpPr>
          <p:nvPr>
            <p:ph type="sldNum" sz="quarter" idx="12"/>
          </p:nvPr>
        </p:nvSpPr>
        <p:spPr/>
        <p:txBody>
          <a:bodyPr/>
          <a:lstStyle/>
          <a:p>
            <a:fld id="{63C1F4E4-7891-48B6-9E54-8CAEEC04DEA9}" type="slidenum">
              <a:rPr lang="ro-RO" smtClean="0"/>
              <a:t>22</a:t>
            </a:fld>
            <a:endParaRPr lang="ro-RO"/>
          </a:p>
        </p:txBody>
      </p:sp>
      <p:sp>
        <p:nvSpPr>
          <p:cNvPr id="8" name="TextBox 7"/>
          <p:cNvSpPr txBox="1"/>
          <p:nvPr/>
        </p:nvSpPr>
        <p:spPr>
          <a:xfrm>
            <a:off x="838200" y="5559805"/>
            <a:ext cx="10280374" cy="923330"/>
          </a:xfrm>
          <a:prstGeom prst="rect">
            <a:avLst/>
          </a:prstGeom>
          <a:pattFill prst="pct50">
            <a:fgClr>
              <a:srgbClr val="FF0000"/>
            </a:fgClr>
            <a:bgClr>
              <a:schemeClr val="bg1"/>
            </a:bgClr>
          </a:pattFill>
        </p:spPr>
        <p:txBody>
          <a:bodyPr wrap="square" rtlCol="0">
            <a:spAutoFit/>
          </a:bodyPr>
          <a:lstStyle/>
          <a:p>
            <a:r>
              <a:rPr lang="en-US" sz="3600" dirty="0" smtClean="0"/>
              <a:t>15,35%: </a:t>
            </a:r>
            <a:r>
              <a:rPr lang="en-US" sz="2400" dirty="0" err="1" smtClean="0"/>
              <a:t>ponderea</a:t>
            </a:r>
            <a:r>
              <a:rPr lang="en-US" sz="2400" dirty="0" smtClean="0"/>
              <a:t> </a:t>
            </a:r>
            <a:r>
              <a:rPr lang="en-US" sz="2400" dirty="0" err="1" smtClean="0"/>
              <a:t>contribuției</a:t>
            </a:r>
            <a:r>
              <a:rPr lang="en-US" sz="2400" dirty="0" smtClean="0"/>
              <a:t> UK la </a:t>
            </a:r>
            <a:r>
              <a:rPr lang="en-US" sz="2400" dirty="0" err="1" smtClean="0"/>
              <a:t>Bugetul</a:t>
            </a:r>
            <a:r>
              <a:rPr lang="en-US" sz="2400" dirty="0" smtClean="0"/>
              <a:t> UE în 2015</a:t>
            </a:r>
          </a:p>
          <a:p>
            <a:r>
              <a:rPr lang="en-US" dirty="0" smtClean="0"/>
              <a:t>             </a:t>
            </a:r>
            <a:r>
              <a:rPr lang="en-US" sz="1400" dirty="0" smtClean="0"/>
              <a:t> (SURSA: Eurostat)</a:t>
            </a:r>
            <a:endParaRPr lang="en-US" sz="1400" dirty="0"/>
          </a:p>
        </p:txBody>
      </p:sp>
    </p:spTree>
    <p:extLst>
      <p:ext uri="{BB962C8B-B14F-4D97-AF65-F5344CB8AC3E}">
        <p14:creationId xmlns:p14="http://schemas.microsoft.com/office/powerpoint/2010/main" val="32589211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379562" y="365125"/>
            <a:ext cx="6378714" cy="584775"/>
          </a:xfrm>
          <a:prstGeom prst="rect">
            <a:avLst/>
          </a:prstGeom>
        </p:spPr>
        <p:txBody>
          <a:bodyPr wrap="square">
            <a:spAutoFit/>
          </a:bodyPr>
          <a:lstStyle/>
          <a:p>
            <a:r>
              <a:rPr lang="ro-RO" sz="3200" b="1" i="1" dirty="0">
                <a:solidFill>
                  <a:schemeClr val="bg2"/>
                </a:solidFill>
                <a:latin typeface="+mj-lt"/>
              </a:rPr>
              <a:t>EURATOM</a:t>
            </a:r>
            <a:endParaRPr lang="en-US" sz="3200" dirty="0">
              <a:solidFill>
                <a:schemeClr val="bg2"/>
              </a:solidFill>
              <a:latin typeface="+mj-lt"/>
            </a:endParaRPr>
          </a:p>
        </p:txBody>
      </p:sp>
      <p:sp>
        <p:nvSpPr>
          <p:cNvPr id="6" name="Rectangle 5"/>
          <p:cNvSpPr/>
          <p:nvPr/>
        </p:nvSpPr>
        <p:spPr>
          <a:xfrm>
            <a:off x="379562" y="2318900"/>
            <a:ext cx="11283351" cy="3170099"/>
          </a:xfrm>
          <a:prstGeom prst="rect">
            <a:avLst/>
          </a:prstGeom>
        </p:spPr>
        <p:txBody>
          <a:bodyPr wrap="square">
            <a:spAutoFit/>
          </a:bodyPr>
          <a:lstStyle/>
          <a:p>
            <a:pPr marL="457200" indent="-457200" algn="just">
              <a:buFont typeface="Arial" panose="020B0604020202020204" pitchFamily="34" charset="0"/>
              <a:buChar char="•"/>
            </a:pPr>
            <a:r>
              <a:rPr lang="ro-RO" sz="2000" dirty="0" smtClean="0"/>
              <a:t>România </a:t>
            </a:r>
            <a:r>
              <a:rPr lang="ro-RO" sz="2000" dirty="0"/>
              <a:t>susține pozițiile </a:t>
            </a:r>
            <a:r>
              <a:rPr lang="ro-RO" sz="2000" dirty="0" err="1"/>
              <a:t>Comisi</a:t>
            </a:r>
            <a:r>
              <a:rPr lang="en-US" sz="2000" dirty="0" err="1"/>
              <a:t>ei</a:t>
            </a:r>
            <a:r>
              <a:rPr lang="ro-RO" sz="2000" dirty="0"/>
              <a:t> </a:t>
            </a:r>
            <a:r>
              <a:rPr lang="ro-RO" sz="2000" dirty="0" err="1"/>
              <a:t>Europen</a:t>
            </a:r>
            <a:r>
              <a:rPr lang="en-US" sz="2000" dirty="0"/>
              <a:t>e</a:t>
            </a:r>
            <a:r>
              <a:rPr lang="ro-RO" sz="2000" dirty="0"/>
              <a:t> </a:t>
            </a:r>
            <a:r>
              <a:rPr lang="ro-RO" sz="2000" dirty="0" smtClean="0"/>
              <a:t>referitoare la </a:t>
            </a:r>
            <a:r>
              <a:rPr lang="ro-RO" sz="2000" b="1" dirty="0" smtClean="0"/>
              <a:t>responsabilitatea </a:t>
            </a:r>
            <a:r>
              <a:rPr lang="ro-RO" sz="2000" b="1" dirty="0"/>
              <a:t>UK de asumare a obligațiilor privind controlul de garanții nucleare și echipamentele aferente</a:t>
            </a:r>
            <a:r>
              <a:rPr lang="ro-RO" sz="2000" dirty="0" smtClean="0"/>
              <a:t>.</a:t>
            </a:r>
          </a:p>
          <a:p>
            <a:pPr algn="just"/>
            <a:r>
              <a:rPr lang="ro-RO" sz="2000" dirty="0" smtClean="0"/>
              <a:t> </a:t>
            </a:r>
            <a:endParaRPr lang="ro-RO" sz="2000" dirty="0"/>
          </a:p>
          <a:p>
            <a:pPr marL="457200" indent="-457200" algn="just">
              <a:buFont typeface="Arial" panose="020B0604020202020204" pitchFamily="34" charset="0"/>
              <a:buChar char="•"/>
            </a:pPr>
            <a:r>
              <a:rPr lang="ro-RO" sz="2000" dirty="0"/>
              <a:t>Este important ca </a:t>
            </a:r>
            <a:r>
              <a:rPr lang="ro-RO" sz="2000" b="1" dirty="0"/>
              <a:t>UK să încheie și un Protocol Adițional la Acordul de garanții cu AIEA</a:t>
            </a:r>
            <a:r>
              <a:rPr lang="ro-RO" sz="2000" dirty="0"/>
              <a:t>. În prezent obligațiile sub Protocolul Adițional între EURATOM/State Membre/AIEA sunt în responsabilitatea EURATOM. </a:t>
            </a:r>
            <a:endParaRPr lang="ro-RO" sz="2000" dirty="0" smtClean="0"/>
          </a:p>
          <a:p>
            <a:pPr algn="just"/>
            <a:endParaRPr lang="en-US" sz="2000" dirty="0"/>
          </a:p>
          <a:p>
            <a:pPr marL="457200" indent="-457200" algn="just">
              <a:buFont typeface="Arial" panose="020B0604020202020204" pitchFamily="34" charset="0"/>
              <a:buChar char="•"/>
            </a:pPr>
            <a:r>
              <a:rPr lang="en-US" sz="2000" dirty="0"/>
              <a:t>Ro</a:t>
            </a:r>
            <a:r>
              <a:rPr lang="ro-RO" sz="2000" dirty="0"/>
              <a:t>mânia urmărește ca, în ceea ce privește </a:t>
            </a:r>
            <a:r>
              <a:rPr lang="ro-RO" sz="2000" b="1" dirty="0"/>
              <a:t>proprietatea asupra materiilor speciale de fisiune</a:t>
            </a:r>
            <a:r>
              <a:rPr lang="ro-RO" sz="2000" dirty="0"/>
              <a:t>, aflate pe teritoriul UK ori pe teritoriul unui stat membru, </a:t>
            </a:r>
            <a:r>
              <a:rPr lang="ro-RO" sz="2000" b="1" dirty="0"/>
              <a:t>drepturile existente de utilizare și consum </a:t>
            </a:r>
            <a:r>
              <a:rPr lang="ro-RO" sz="2000" dirty="0"/>
              <a:t>al materiilor speciale de fisiune </a:t>
            </a:r>
            <a:r>
              <a:rPr lang="ro-RO" sz="2000" b="1" dirty="0"/>
              <a:t>să nu fie afectate de transferul dreptului de proprietate </a:t>
            </a:r>
            <a:r>
              <a:rPr lang="ro-RO" sz="2000" dirty="0"/>
              <a:t>asupra acestora. </a:t>
            </a:r>
          </a:p>
        </p:txBody>
      </p:sp>
      <p:sp>
        <p:nvSpPr>
          <p:cNvPr id="9" name="Slide Number Placeholder 8"/>
          <p:cNvSpPr>
            <a:spLocks noGrp="1"/>
          </p:cNvSpPr>
          <p:nvPr>
            <p:ph type="sldNum" sz="quarter" idx="12"/>
          </p:nvPr>
        </p:nvSpPr>
        <p:spPr/>
        <p:txBody>
          <a:bodyPr/>
          <a:lstStyle/>
          <a:p>
            <a:fld id="{63C1F4E4-7891-48B6-9E54-8CAEEC04DEA9}" type="slidenum">
              <a:rPr lang="ro-RO" smtClean="0"/>
              <a:t>23</a:t>
            </a:fld>
            <a:endParaRPr lang="ro-RO"/>
          </a:p>
        </p:txBody>
      </p:sp>
    </p:spTree>
    <p:extLst>
      <p:ext uri="{BB962C8B-B14F-4D97-AF65-F5344CB8AC3E}">
        <p14:creationId xmlns:p14="http://schemas.microsoft.com/office/powerpoint/2010/main" val="15651824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388189" y="414144"/>
            <a:ext cx="7943583" cy="584775"/>
          </a:xfrm>
          <a:prstGeom prst="rect">
            <a:avLst/>
          </a:prstGeom>
        </p:spPr>
        <p:txBody>
          <a:bodyPr wrap="square">
            <a:spAutoFit/>
          </a:bodyPr>
          <a:lstStyle/>
          <a:p>
            <a:r>
              <a:rPr lang="ro-RO" sz="3200" b="1" i="1" dirty="0">
                <a:solidFill>
                  <a:schemeClr val="bg2"/>
                </a:solidFill>
                <a:latin typeface="+mj-lt"/>
              </a:rPr>
              <a:t>Procedurile judiciare și administrative în curs</a:t>
            </a:r>
            <a:endParaRPr lang="en-US" sz="3200" dirty="0">
              <a:solidFill>
                <a:schemeClr val="bg2"/>
              </a:solidFill>
              <a:latin typeface="+mj-lt"/>
            </a:endParaRPr>
          </a:p>
        </p:txBody>
      </p:sp>
      <p:sp>
        <p:nvSpPr>
          <p:cNvPr id="6" name="Rectangle 5"/>
          <p:cNvSpPr/>
          <p:nvPr/>
        </p:nvSpPr>
        <p:spPr>
          <a:xfrm>
            <a:off x="388189" y="2651187"/>
            <a:ext cx="11197086" cy="3170099"/>
          </a:xfrm>
          <a:prstGeom prst="rect">
            <a:avLst/>
          </a:prstGeom>
        </p:spPr>
        <p:txBody>
          <a:bodyPr wrap="square">
            <a:spAutoFit/>
          </a:bodyPr>
          <a:lstStyle/>
          <a:p>
            <a:pPr marL="457200" indent="-457200" algn="just">
              <a:buFont typeface="Arial" panose="020B0604020202020204" pitchFamily="34" charset="0"/>
              <a:buChar char="•"/>
            </a:pPr>
            <a:r>
              <a:rPr lang="ro-RO" sz="2000" dirty="0"/>
              <a:t>Principalul obiectiv al României pe această temă urmărește</a:t>
            </a:r>
            <a:r>
              <a:rPr lang="ro-RO" sz="2000" b="1" dirty="0"/>
              <a:t> păstrarea posibilității de a acționa împotriva UK pentru fapte care s-au întâmplat înainte de Brexit</a:t>
            </a:r>
            <a:r>
              <a:rPr lang="ro-RO" sz="2000" dirty="0"/>
              <a:t>, dar ale căror efecte se vor manifesta </a:t>
            </a:r>
            <a:r>
              <a:rPr lang="ro-RO" sz="2000" dirty="0" smtClean="0"/>
              <a:t>post-Brexit</a:t>
            </a:r>
            <a:r>
              <a:rPr lang="ro-RO" sz="2000" b="1" dirty="0" smtClean="0"/>
              <a:t>. </a:t>
            </a:r>
            <a:endParaRPr lang="ro-RO" sz="2000" dirty="0"/>
          </a:p>
          <a:p>
            <a:pPr marL="457200" indent="-457200" algn="just">
              <a:buFont typeface="Arial" panose="020B0604020202020204" pitchFamily="34" charset="0"/>
              <a:buChar char="•"/>
            </a:pPr>
            <a:endParaRPr lang="ro-RO" sz="2000" dirty="0" smtClean="0"/>
          </a:p>
          <a:p>
            <a:pPr marL="457200" indent="-457200" algn="just">
              <a:buFont typeface="Arial" panose="020B0604020202020204" pitchFamily="34" charset="0"/>
              <a:buChar char="•"/>
            </a:pPr>
            <a:r>
              <a:rPr lang="ro-RO" sz="2000" dirty="0" smtClean="0"/>
              <a:t>Ne dorim ca aceeași </a:t>
            </a:r>
            <a:r>
              <a:rPr lang="ro-RO" sz="2000" dirty="0"/>
              <a:t>paradigmă să fie aplicabilă și în cazul procedurilor administrative</a:t>
            </a:r>
            <a:r>
              <a:rPr lang="ro-RO" sz="2000" dirty="0" smtClean="0"/>
              <a:t>.</a:t>
            </a:r>
          </a:p>
          <a:p>
            <a:pPr algn="just"/>
            <a:endParaRPr lang="ro-RO" sz="2000" dirty="0"/>
          </a:p>
          <a:p>
            <a:pPr marL="457200" indent="-457200" algn="just">
              <a:buFont typeface="Arial" panose="020B0604020202020204" pitchFamily="34" charset="0"/>
              <a:buChar char="•"/>
            </a:pPr>
            <a:r>
              <a:rPr lang="ro-RO" sz="2000" dirty="0"/>
              <a:t>Asemenea obiectivului Comisiei, </a:t>
            </a:r>
            <a:r>
              <a:rPr lang="ro-RO" sz="2000" b="1" dirty="0"/>
              <a:t>România urmărește obținerea unei asigurări că CJUE rămâne competentă pentru aceste proceduri judiciare </a:t>
            </a:r>
            <a:r>
              <a:rPr lang="ro-RO" sz="2000" dirty="0"/>
              <a:t>aflate în curs </a:t>
            </a:r>
            <a:r>
              <a:rPr lang="ro-RO" sz="2000" b="1" dirty="0"/>
              <a:t>și că procedurile administrative în derulare </a:t>
            </a:r>
            <a:r>
              <a:rPr lang="ro-RO" sz="2000" dirty="0"/>
              <a:t>în fața instituțiilor europene vor continua în baza acelorași reguli. </a:t>
            </a:r>
            <a:endParaRPr lang="en-US" sz="2000" dirty="0" smtClean="0"/>
          </a:p>
          <a:p>
            <a:pPr marL="457200" indent="-457200" algn="just">
              <a:buFont typeface="Arial" panose="020B0604020202020204" pitchFamily="34" charset="0"/>
              <a:buChar char="•"/>
            </a:pPr>
            <a:endParaRPr lang="en-US" sz="2000" dirty="0"/>
          </a:p>
        </p:txBody>
      </p:sp>
      <p:sp>
        <p:nvSpPr>
          <p:cNvPr id="9" name="Slide Number Placeholder 8"/>
          <p:cNvSpPr>
            <a:spLocks noGrp="1"/>
          </p:cNvSpPr>
          <p:nvPr>
            <p:ph type="sldNum" sz="quarter" idx="12"/>
          </p:nvPr>
        </p:nvSpPr>
        <p:spPr/>
        <p:txBody>
          <a:bodyPr/>
          <a:lstStyle/>
          <a:p>
            <a:fld id="{63C1F4E4-7891-48B6-9E54-8CAEEC04DEA9}" type="slidenum">
              <a:rPr lang="ro-RO" smtClean="0"/>
              <a:t>24</a:t>
            </a:fld>
            <a:endParaRPr lang="ro-RO"/>
          </a:p>
        </p:txBody>
      </p:sp>
    </p:spTree>
    <p:extLst>
      <p:ext uri="{BB962C8B-B14F-4D97-AF65-F5344CB8AC3E}">
        <p14:creationId xmlns:p14="http://schemas.microsoft.com/office/powerpoint/2010/main" val="32456360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414068" y="365125"/>
            <a:ext cx="7468003" cy="584775"/>
          </a:xfrm>
          <a:prstGeom prst="rect">
            <a:avLst/>
          </a:prstGeom>
        </p:spPr>
        <p:txBody>
          <a:bodyPr wrap="square">
            <a:spAutoFit/>
          </a:bodyPr>
          <a:lstStyle/>
          <a:p>
            <a:r>
              <a:rPr lang="ro-RO" sz="3200" b="1" i="1" dirty="0">
                <a:solidFill>
                  <a:schemeClr val="bg2"/>
                </a:solidFill>
                <a:latin typeface="+mj-lt"/>
              </a:rPr>
              <a:t>Guvernanța Acordului de retragere</a:t>
            </a:r>
            <a:endParaRPr lang="en-US" sz="3200" dirty="0">
              <a:solidFill>
                <a:schemeClr val="bg2"/>
              </a:solidFill>
              <a:latin typeface="+mj-lt"/>
            </a:endParaRPr>
          </a:p>
        </p:txBody>
      </p:sp>
      <p:sp>
        <p:nvSpPr>
          <p:cNvPr id="6" name="Rectangle 5"/>
          <p:cNvSpPr/>
          <p:nvPr/>
        </p:nvSpPr>
        <p:spPr>
          <a:xfrm>
            <a:off x="414068" y="2934454"/>
            <a:ext cx="11024558" cy="1938992"/>
          </a:xfrm>
          <a:prstGeom prst="rect">
            <a:avLst/>
          </a:prstGeom>
        </p:spPr>
        <p:txBody>
          <a:bodyPr wrap="square">
            <a:spAutoFit/>
          </a:bodyPr>
          <a:lstStyle/>
          <a:p>
            <a:pPr marL="457200" indent="-457200" algn="just">
              <a:buFont typeface="Arial" panose="020B0604020202020204" pitchFamily="34" charset="0"/>
              <a:buChar char="•"/>
            </a:pPr>
            <a:r>
              <a:rPr lang="ro-RO" sz="2000" dirty="0"/>
              <a:t>România susține </a:t>
            </a:r>
            <a:r>
              <a:rPr lang="ro-RO" sz="2000" b="1" dirty="0"/>
              <a:t>precizarea explicită în Acordul de retragere a supremației CJUE în domeniul dreptului european</a:t>
            </a:r>
            <a:r>
              <a:rPr lang="ro-RO" sz="2000" dirty="0"/>
              <a:t>. </a:t>
            </a:r>
          </a:p>
          <a:p>
            <a:pPr algn="just"/>
            <a:endParaRPr lang="ro-RO" sz="2000" dirty="0"/>
          </a:p>
          <a:p>
            <a:pPr marL="457200" indent="-457200" algn="just">
              <a:buFont typeface="Arial" panose="020B0604020202020204" pitchFamily="34" charset="0"/>
              <a:buChar char="•"/>
            </a:pPr>
            <a:r>
              <a:rPr lang="ro-RO" sz="2000" dirty="0"/>
              <a:t>Consideră necesară </a:t>
            </a:r>
            <a:r>
              <a:rPr lang="ro-RO" sz="2000" b="1" dirty="0"/>
              <a:t>recunoașterea caracterului obligatoriu al deciziilor CJUE în privința dreptului UE</a:t>
            </a:r>
            <a:r>
              <a:rPr lang="ro-RO" sz="2000" dirty="0"/>
              <a:t>, inclusiv cu privire la Acordul de retragere, precum și </a:t>
            </a:r>
            <a:r>
              <a:rPr lang="ro-RO" sz="2000" b="1" dirty="0"/>
              <a:t>crearea unui mecanism de impunere a acestor decizii</a:t>
            </a:r>
            <a:r>
              <a:rPr lang="ro-RO" sz="2000" dirty="0"/>
              <a:t>, dacă este necesar. </a:t>
            </a:r>
            <a:endParaRPr lang="en-US" sz="2000" dirty="0"/>
          </a:p>
        </p:txBody>
      </p:sp>
      <p:sp>
        <p:nvSpPr>
          <p:cNvPr id="9" name="Slide Number Placeholder 8"/>
          <p:cNvSpPr>
            <a:spLocks noGrp="1"/>
          </p:cNvSpPr>
          <p:nvPr>
            <p:ph type="sldNum" sz="quarter" idx="12"/>
          </p:nvPr>
        </p:nvSpPr>
        <p:spPr/>
        <p:txBody>
          <a:bodyPr/>
          <a:lstStyle/>
          <a:p>
            <a:fld id="{63C1F4E4-7891-48B6-9E54-8CAEEC04DEA9}" type="slidenum">
              <a:rPr lang="ro-RO" smtClean="0"/>
              <a:t>25</a:t>
            </a:fld>
            <a:endParaRPr lang="ro-RO"/>
          </a:p>
        </p:txBody>
      </p:sp>
    </p:spTree>
    <p:extLst>
      <p:ext uri="{BB962C8B-B14F-4D97-AF65-F5344CB8AC3E}">
        <p14:creationId xmlns:p14="http://schemas.microsoft.com/office/powerpoint/2010/main" val="26838982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414069" y="344895"/>
            <a:ext cx="9428672" cy="584775"/>
          </a:xfrm>
          <a:prstGeom prst="rect">
            <a:avLst/>
          </a:prstGeom>
        </p:spPr>
        <p:txBody>
          <a:bodyPr wrap="square">
            <a:spAutoFit/>
          </a:bodyPr>
          <a:lstStyle/>
          <a:p>
            <a:r>
              <a:rPr lang="ro-RO" sz="3200" b="1" i="1" dirty="0">
                <a:solidFill>
                  <a:schemeClr val="bg2"/>
                </a:solidFill>
                <a:latin typeface="+mj-lt"/>
              </a:rPr>
              <a:t>Bunurile aflate în circulație la momentul retragerii</a:t>
            </a:r>
            <a:endParaRPr lang="en-US" sz="3200" dirty="0">
              <a:solidFill>
                <a:schemeClr val="bg2"/>
              </a:solidFill>
              <a:latin typeface="+mj-lt"/>
            </a:endParaRPr>
          </a:p>
        </p:txBody>
      </p:sp>
      <p:sp>
        <p:nvSpPr>
          <p:cNvPr id="6" name="Rectangle 5"/>
          <p:cNvSpPr/>
          <p:nvPr/>
        </p:nvSpPr>
        <p:spPr>
          <a:xfrm>
            <a:off x="414069" y="2834125"/>
            <a:ext cx="11171208" cy="2554545"/>
          </a:xfrm>
          <a:prstGeom prst="rect">
            <a:avLst/>
          </a:prstGeom>
        </p:spPr>
        <p:txBody>
          <a:bodyPr wrap="square">
            <a:spAutoFit/>
          </a:bodyPr>
          <a:lstStyle/>
          <a:p>
            <a:pPr marL="457200" indent="-457200" algn="just">
              <a:buFont typeface="Arial" panose="020B0604020202020204" pitchFamily="34" charset="0"/>
              <a:buChar char="•"/>
            </a:pPr>
            <a:r>
              <a:rPr lang="ro-RO" sz="2000" dirty="0"/>
              <a:t>Interesul României urmărește linia Comisiei Europene potrivit căreia </a:t>
            </a:r>
            <a:r>
              <a:rPr lang="ro-RO" sz="2000" b="1" dirty="0"/>
              <a:t>bunurile aflate pe piața internă la momentul retragerii vor continua să circule</a:t>
            </a:r>
            <a:r>
              <a:rPr lang="ro-RO" sz="2000" dirty="0"/>
              <a:t> și că este necesară o supraveghere continuă a acestora, inclusiv în UK, după acel moment. </a:t>
            </a:r>
            <a:endParaRPr lang="ro-RO" sz="2000" dirty="0" smtClean="0"/>
          </a:p>
          <a:p>
            <a:pPr algn="just"/>
            <a:endParaRPr lang="ro-RO" sz="2000" dirty="0"/>
          </a:p>
          <a:p>
            <a:pPr marL="457200" indent="-457200" algn="just">
              <a:buFont typeface="Arial" panose="020B0604020202020204" pitchFamily="34" charset="0"/>
              <a:buChar char="•"/>
            </a:pPr>
            <a:r>
              <a:rPr lang="ro-RO" sz="2000" dirty="0"/>
              <a:t>În conformitate cu abordarea Comisiei, România susține </a:t>
            </a:r>
            <a:r>
              <a:rPr lang="ro-RO" sz="2000" b="1" dirty="0"/>
              <a:t>introducerea în acordul de retragere a unor prevederi referitoare la instituirea unui mecanism de cooperare și schimb de informații </a:t>
            </a:r>
            <a:r>
              <a:rPr lang="ro-RO" sz="2000" dirty="0"/>
              <a:t>cu privire la bunurile care nu respectă legislația, precum și  transferul de informații cuprinse în dosarele de certificare,  către un organism notificat  stabilit în UE27.</a:t>
            </a:r>
            <a:endParaRPr lang="en-US" sz="2000" dirty="0"/>
          </a:p>
        </p:txBody>
      </p:sp>
      <p:sp>
        <p:nvSpPr>
          <p:cNvPr id="9" name="Slide Number Placeholder 8"/>
          <p:cNvSpPr>
            <a:spLocks noGrp="1"/>
          </p:cNvSpPr>
          <p:nvPr>
            <p:ph type="sldNum" sz="quarter" idx="12"/>
          </p:nvPr>
        </p:nvSpPr>
        <p:spPr/>
        <p:txBody>
          <a:bodyPr/>
          <a:lstStyle/>
          <a:p>
            <a:fld id="{63C1F4E4-7891-48B6-9E54-8CAEEC04DEA9}" type="slidenum">
              <a:rPr lang="ro-RO" smtClean="0"/>
              <a:t>26</a:t>
            </a:fld>
            <a:endParaRPr lang="ro-RO"/>
          </a:p>
        </p:txBody>
      </p:sp>
    </p:spTree>
    <p:extLst>
      <p:ext uri="{BB962C8B-B14F-4D97-AF65-F5344CB8AC3E}">
        <p14:creationId xmlns:p14="http://schemas.microsoft.com/office/powerpoint/2010/main" val="30587346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422694" y="365125"/>
            <a:ext cx="9489057" cy="584775"/>
          </a:xfrm>
          <a:prstGeom prst="rect">
            <a:avLst/>
          </a:prstGeom>
        </p:spPr>
        <p:txBody>
          <a:bodyPr wrap="square">
            <a:spAutoFit/>
          </a:bodyPr>
          <a:lstStyle/>
          <a:p>
            <a:r>
              <a:rPr lang="ro-RO" sz="3200" b="1" i="1" dirty="0">
                <a:solidFill>
                  <a:schemeClr val="bg2"/>
                </a:solidFill>
                <a:latin typeface="+mj-lt"/>
              </a:rPr>
              <a:t>Funcționarea instituțiilor, agențiilor și organismelor</a:t>
            </a:r>
            <a:endParaRPr lang="en-US" sz="3200" dirty="0">
              <a:solidFill>
                <a:schemeClr val="bg2"/>
              </a:solidFill>
              <a:latin typeface="+mj-lt"/>
            </a:endParaRPr>
          </a:p>
        </p:txBody>
      </p:sp>
      <p:sp>
        <p:nvSpPr>
          <p:cNvPr id="6" name="Rectangle 5"/>
          <p:cNvSpPr/>
          <p:nvPr/>
        </p:nvSpPr>
        <p:spPr>
          <a:xfrm>
            <a:off x="422694" y="2724021"/>
            <a:ext cx="11050437" cy="2554545"/>
          </a:xfrm>
          <a:prstGeom prst="rect">
            <a:avLst/>
          </a:prstGeom>
        </p:spPr>
        <p:txBody>
          <a:bodyPr wrap="square">
            <a:spAutoFit/>
          </a:bodyPr>
          <a:lstStyle/>
          <a:p>
            <a:pPr marL="457200" indent="-457200" algn="just">
              <a:buFont typeface="Arial" panose="020B0604020202020204" pitchFamily="34" charset="0"/>
              <a:buChar char="•"/>
            </a:pPr>
            <a:r>
              <a:rPr lang="ro-RO" sz="2000" dirty="0"/>
              <a:t>România susține </a:t>
            </a:r>
            <a:r>
              <a:rPr lang="ro-RO" sz="2000" b="1" dirty="0"/>
              <a:t>menținerea unui nivel de protecție echivalent celui existent</a:t>
            </a:r>
            <a:r>
              <a:rPr lang="ro-RO" sz="2000" dirty="0"/>
              <a:t> în prezent în temeiul dreptului UE, în ceea ce privește protecția acordată instituțiilor UE și angajaților acestora, în cursul activității derulate pe teritoriul UK post-</a:t>
            </a:r>
            <a:r>
              <a:rPr lang="ro-RO" sz="2000" dirty="0" err="1"/>
              <a:t>Brexit</a:t>
            </a:r>
            <a:r>
              <a:rPr lang="ro-RO" sz="2000" dirty="0"/>
              <a:t>. </a:t>
            </a:r>
            <a:endParaRPr lang="ro-RO" sz="2000" dirty="0" smtClean="0"/>
          </a:p>
          <a:p>
            <a:pPr algn="just"/>
            <a:endParaRPr lang="ro-RO" sz="2000" dirty="0"/>
          </a:p>
          <a:p>
            <a:pPr marL="457200" indent="-457200" algn="just">
              <a:buFont typeface="Arial" panose="020B0604020202020204" pitchFamily="34" charset="0"/>
              <a:buChar char="•"/>
            </a:pPr>
            <a:r>
              <a:rPr lang="ro-RO" sz="2000" dirty="0" smtClean="0"/>
              <a:t>Totodată, urmărim </a:t>
            </a:r>
            <a:r>
              <a:rPr lang="ro-RO" sz="2000" b="1" dirty="0" smtClean="0"/>
              <a:t>prezervarea </a:t>
            </a:r>
            <a:r>
              <a:rPr lang="ro-RO" sz="2000" b="1" dirty="0"/>
              <a:t>imunităților și privilegiilor UE pe teritoriul UK</a:t>
            </a:r>
            <a:r>
              <a:rPr lang="ro-RO" sz="2000" dirty="0"/>
              <a:t>, </a:t>
            </a:r>
            <a:r>
              <a:rPr lang="ro-RO" sz="2000" dirty="0" smtClean="0"/>
              <a:t>așa cum </a:t>
            </a:r>
            <a:r>
              <a:rPr lang="ro-RO" sz="2000" dirty="0"/>
              <a:t>rezultă din dispozițiile Protocolului nr. 7 la TFUE. România susține </a:t>
            </a:r>
            <a:r>
              <a:rPr lang="ro-RO" sz="2000" b="1" dirty="0"/>
              <a:t>menținerea obligației UK de a pune în aplicare măsurile necesare</a:t>
            </a:r>
            <a:r>
              <a:rPr lang="ro-RO" sz="2000" dirty="0"/>
              <a:t> în vederea respectării secretului profesional în conformitate cu Art. 339 TFUE.</a:t>
            </a:r>
            <a:endParaRPr lang="en-US" sz="2000" dirty="0"/>
          </a:p>
        </p:txBody>
      </p:sp>
      <p:sp>
        <p:nvSpPr>
          <p:cNvPr id="9" name="Slide Number Placeholder 8"/>
          <p:cNvSpPr>
            <a:spLocks noGrp="1"/>
          </p:cNvSpPr>
          <p:nvPr>
            <p:ph type="sldNum" sz="quarter" idx="12"/>
          </p:nvPr>
        </p:nvSpPr>
        <p:spPr/>
        <p:txBody>
          <a:bodyPr/>
          <a:lstStyle/>
          <a:p>
            <a:fld id="{63C1F4E4-7891-48B6-9E54-8CAEEC04DEA9}" type="slidenum">
              <a:rPr lang="ro-RO" smtClean="0"/>
              <a:t>27</a:t>
            </a:fld>
            <a:endParaRPr lang="ro-RO"/>
          </a:p>
        </p:txBody>
      </p:sp>
    </p:spTree>
    <p:extLst>
      <p:ext uri="{BB962C8B-B14F-4D97-AF65-F5344CB8AC3E}">
        <p14:creationId xmlns:p14="http://schemas.microsoft.com/office/powerpoint/2010/main" val="18232329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422694" y="365125"/>
            <a:ext cx="6766144" cy="584775"/>
          </a:xfrm>
          <a:prstGeom prst="rect">
            <a:avLst/>
          </a:prstGeom>
        </p:spPr>
        <p:txBody>
          <a:bodyPr wrap="square">
            <a:spAutoFit/>
          </a:bodyPr>
          <a:lstStyle/>
          <a:p>
            <a:r>
              <a:rPr lang="ro-RO" sz="3200" b="1" i="1" dirty="0">
                <a:solidFill>
                  <a:schemeClr val="bg2"/>
                </a:solidFill>
                <a:latin typeface="+mj-lt"/>
              </a:rPr>
              <a:t>Domeniul turismului</a:t>
            </a:r>
            <a:endParaRPr lang="en-US" sz="3200" dirty="0">
              <a:solidFill>
                <a:schemeClr val="bg2"/>
              </a:solidFill>
              <a:latin typeface="+mj-lt"/>
            </a:endParaRPr>
          </a:p>
        </p:txBody>
      </p:sp>
      <p:sp>
        <p:nvSpPr>
          <p:cNvPr id="6" name="Rectangle 5"/>
          <p:cNvSpPr/>
          <p:nvPr/>
        </p:nvSpPr>
        <p:spPr>
          <a:xfrm>
            <a:off x="422694" y="2662466"/>
            <a:ext cx="10964173" cy="2554545"/>
          </a:xfrm>
          <a:prstGeom prst="rect">
            <a:avLst/>
          </a:prstGeom>
        </p:spPr>
        <p:txBody>
          <a:bodyPr wrap="square">
            <a:spAutoFit/>
          </a:bodyPr>
          <a:lstStyle/>
          <a:p>
            <a:r>
              <a:rPr lang="en-US" sz="2000" b="1" dirty="0" err="1" smtClean="0"/>
              <a:t>Mandatul</a:t>
            </a:r>
            <a:r>
              <a:rPr lang="en-US" sz="2000" b="1" dirty="0" smtClean="0"/>
              <a:t> Rom</a:t>
            </a:r>
            <a:r>
              <a:rPr lang="ro-RO" sz="2000" b="1" dirty="0" err="1" smtClean="0"/>
              <a:t>âniei</a:t>
            </a:r>
            <a:r>
              <a:rPr lang="ro-RO" sz="2000" b="1" dirty="0" smtClean="0"/>
              <a:t> prevede diminuarea </a:t>
            </a:r>
            <a:r>
              <a:rPr lang="ro-RO" sz="2000" b="1" dirty="0"/>
              <a:t>efectelor negative pe care procesul </a:t>
            </a:r>
            <a:r>
              <a:rPr lang="ro-RO" sz="2000" b="1" dirty="0" err="1"/>
              <a:t>Brexit</a:t>
            </a:r>
            <a:r>
              <a:rPr lang="ro-RO" sz="2000" b="1" dirty="0"/>
              <a:t> le-ar putea avea asupra următoarelor aspecte</a:t>
            </a:r>
            <a:r>
              <a:rPr lang="ro-RO" sz="2000" dirty="0" smtClean="0"/>
              <a:t>:</a:t>
            </a:r>
          </a:p>
          <a:p>
            <a:endParaRPr lang="ro-RO" sz="2000" dirty="0"/>
          </a:p>
          <a:p>
            <a:pPr marL="457200" indent="-457200">
              <a:buFont typeface="Arial" panose="020B0604020202020204" pitchFamily="34" charset="0"/>
              <a:buChar char="•"/>
            </a:pPr>
            <a:r>
              <a:rPr lang="ro-RO" sz="2000" dirty="0"/>
              <a:t>p</a:t>
            </a:r>
            <a:r>
              <a:rPr lang="ro-RO" sz="2000" dirty="0" smtClean="0"/>
              <a:t>achetele </a:t>
            </a:r>
            <a:r>
              <a:rPr lang="ro-RO" sz="2000" dirty="0"/>
              <a:t>de călătorie și serviciile de călătorie asociate</a:t>
            </a:r>
            <a:r>
              <a:rPr lang="en-US" sz="2000" dirty="0"/>
              <a:t>;</a:t>
            </a:r>
            <a:endParaRPr lang="ro-RO" sz="2000" dirty="0"/>
          </a:p>
          <a:p>
            <a:pPr marL="457200" indent="-457200">
              <a:buFont typeface="Arial" panose="020B0604020202020204" pitchFamily="34" charset="0"/>
              <a:buChar char="•"/>
            </a:pPr>
            <a:r>
              <a:rPr lang="ro-RO" sz="2000" dirty="0"/>
              <a:t>c</a:t>
            </a:r>
            <a:r>
              <a:rPr lang="ro-RO" sz="2000" dirty="0" smtClean="0"/>
              <a:t>osturile serviciilor turistice determinate de modificarea </a:t>
            </a:r>
            <a:r>
              <a:rPr lang="ro-RO" sz="2000" dirty="0"/>
              <a:t>parității liră sterlină-euro, implicit liră sterlină-leu</a:t>
            </a:r>
            <a:r>
              <a:rPr lang="en-US" sz="2000" dirty="0"/>
              <a:t>;</a:t>
            </a:r>
            <a:endParaRPr lang="ro-RO" sz="2000" dirty="0"/>
          </a:p>
          <a:p>
            <a:pPr marL="457200" indent="-457200">
              <a:buFont typeface="Arial" panose="020B0604020202020204" pitchFamily="34" charset="0"/>
              <a:buChar char="•"/>
            </a:pPr>
            <a:r>
              <a:rPr lang="ro-RO" sz="2000" dirty="0"/>
              <a:t>t</a:t>
            </a:r>
            <a:r>
              <a:rPr lang="ro-RO" sz="2000" dirty="0" smtClean="0"/>
              <a:t>arifele </a:t>
            </a:r>
            <a:r>
              <a:rPr lang="ro-RO" sz="2000" dirty="0"/>
              <a:t>de roaming pentru telefonia mobilă</a:t>
            </a:r>
            <a:r>
              <a:rPr lang="en-US" sz="2000" dirty="0"/>
              <a:t>;</a:t>
            </a:r>
            <a:endParaRPr lang="ro-RO" sz="2000" dirty="0"/>
          </a:p>
          <a:p>
            <a:pPr marL="457200" indent="-457200">
              <a:buFont typeface="Arial" panose="020B0604020202020204" pitchFamily="34" charset="0"/>
              <a:buChar char="•"/>
            </a:pPr>
            <a:r>
              <a:rPr lang="ro-RO" sz="2000" dirty="0"/>
              <a:t>a</a:t>
            </a:r>
            <a:r>
              <a:rPr lang="ro-RO" sz="2000" dirty="0" smtClean="0"/>
              <a:t>sigurările </a:t>
            </a:r>
            <a:r>
              <a:rPr lang="ro-RO" sz="2000" dirty="0"/>
              <a:t>medicale de sănătate.</a:t>
            </a:r>
            <a:endParaRPr lang="en-US" sz="2000" dirty="0"/>
          </a:p>
        </p:txBody>
      </p:sp>
      <p:sp>
        <p:nvSpPr>
          <p:cNvPr id="9" name="Slide Number Placeholder 8"/>
          <p:cNvSpPr>
            <a:spLocks noGrp="1"/>
          </p:cNvSpPr>
          <p:nvPr>
            <p:ph type="sldNum" sz="quarter" idx="12"/>
          </p:nvPr>
        </p:nvSpPr>
        <p:spPr/>
        <p:txBody>
          <a:bodyPr/>
          <a:lstStyle/>
          <a:p>
            <a:fld id="{63C1F4E4-7891-48B6-9E54-8CAEEC04DEA9}" type="slidenum">
              <a:rPr lang="ro-RO" smtClean="0"/>
              <a:t>28</a:t>
            </a:fld>
            <a:endParaRPr lang="ro-RO"/>
          </a:p>
        </p:txBody>
      </p:sp>
    </p:spTree>
    <p:extLst>
      <p:ext uri="{BB962C8B-B14F-4D97-AF65-F5344CB8AC3E}">
        <p14:creationId xmlns:p14="http://schemas.microsoft.com/office/powerpoint/2010/main" val="25845506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angle 6"/>
          <p:cNvSpPr/>
          <p:nvPr/>
        </p:nvSpPr>
        <p:spPr>
          <a:xfrm>
            <a:off x="405441" y="365125"/>
            <a:ext cx="6703883" cy="584775"/>
          </a:xfrm>
          <a:prstGeom prst="rect">
            <a:avLst/>
          </a:prstGeom>
        </p:spPr>
        <p:txBody>
          <a:bodyPr wrap="square">
            <a:spAutoFit/>
          </a:bodyPr>
          <a:lstStyle/>
          <a:p>
            <a:r>
              <a:rPr lang="ro-RO" sz="3200" b="1" i="1" dirty="0">
                <a:solidFill>
                  <a:schemeClr val="bg2"/>
                </a:solidFill>
                <a:latin typeface="+mj-lt"/>
              </a:rPr>
              <a:t>Domeniul sănătății</a:t>
            </a:r>
            <a:endParaRPr lang="en-US" sz="3200" dirty="0">
              <a:solidFill>
                <a:schemeClr val="bg2"/>
              </a:solidFill>
              <a:latin typeface="+mj-lt"/>
            </a:endParaRPr>
          </a:p>
        </p:txBody>
      </p:sp>
      <p:sp>
        <p:nvSpPr>
          <p:cNvPr id="8" name="Rectangle 7"/>
          <p:cNvSpPr/>
          <p:nvPr/>
        </p:nvSpPr>
        <p:spPr>
          <a:xfrm>
            <a:off x="405441" y="2262356"/>
            <a:ext cx="11222966" cy="4093428"/>
          </a:xfrm>
          <a:prstGeom prst="rect">
            <a:avLst/>
          </a:prstGeom>
        </p:spPr>
        <p:txBody>
          <a:bodyPr wrap="square">
            <a:spAutoFit/>
          </a:bodyPr>
          <a:lstStyle/>
          <a:p>
            <a:pPr algn="just"/>
            <a:r>
              <a:rPr lang="ro-RO" sz="2000" b="1" dirty="0" smtClean="0"/>
              <a:t>Mandatul României prevede următoarele obiective:</a:t>
            </a:r>
          </a:p>
          <a:p>
            <a:pPr marL="342900" indent="-342900" algn="just">
              <a:buFont typeface="Arial" panose="020B0604020202020204" pitchFamily="34" charset="0"/>
              <a:buChar char="•"/>
            </a:pPr>
            <a:endParaRPr lang="ro-RO" sz="2000" b="1" dirty="0"/>
          </a:p>
          <a:p>
            <a:pPr marL="342900" indent="-342900" algn="just">
              <a:buFont typeface="Arial" panose="020B0604020202020204" pitchFamily="34" charset="0"/>
              <a:buChar char="•"/>
            </a:pPr>
            <a:r>
              <a:rPr lang="ro-RO" sz="2000" b="1" dirty="0"/>
              <a:t>a</a:t>
            </a:r>
            <a:r>
              <a:rPr lang="ro-RO" sz="2000" b="1" dirty="0" smtClean="0"/>
              <a:t>sigurarea </a:t>
            </a:r>
            <a:r>
              <a:rPr lang="ro-RO" sz="2000" b="1" dirty="0"/>
              <a:t>continuității acordării drepturilor la prestații de boală </a:t>
            </a:r>
            <a:r>
              <a:rPr lang="ro-RO" sz="2000" dirty="0"/>
              <a:t>pentru cetățenii români care se află pe teritoriul Marii Britanii, precum și cetățenilor britanici aflați pe teritoriul </a:t>
            </a:r>
            <a:r>
              <a:rPr lang="ro-RO" sz="2000" dirty="0" smtClean="0"/>
              <a:t>României;</a:t>
            </a:r>
          </a:p>
          <a:p>
            <a:pPr marL="342900" indent="-342900" algn="just">
              <a:buFont typeface="Arial" panose="020B0604020202020204" pitchFamily="34" charset="0"/>
              <a:buChar char="•"/>
            </a:pPr>
            <a:endParaRPr lang="ro-RO" sz="2000" b="1" dirty="0"/>
          </a:p>
          <a:p>
            <a:pPr marL="342900" indent="-342900" algn="just">
              <a:buFont typeface="Arial" panose="020B0604020202020204" pitchFamily="34" charset="0"/>
              <a:buChar char="•"/>
            </a:pPr>
            <a:r>
              <a:rPr lang="ro-RO" sz="2000" b="1" dirty="0" smtClean="0"/>
              <a:t>identificarea </a:t>
            </a:r>
            <a:r>
              <a:rPr lang="ro-RO" sz="2000" b="1" dirty="0"/>
              <a:t>modului de derulare al operațiunilor de rambursare între România prin organismul de legătură CNAS </a:t>
            </a:r>
            <a:r>
              <a:rPr lang="ro-RO" sz="2000" dirty="0"/>
              <a:t>(Casa Naţională de Asigurări de Sănătate), </a:t>
            </a:r>
            <a:r>
              <a:rPr lang="ro-RO" sz="2000" b="1" dirty="0"/>
              <a:t>respectiv Marea Britanie </a:t>
            </a:r>
            <a:r>
              <a:rPr lang="ro-RO" sz="2000" dirty="0"/>
              <a:t>prin organismul de legătură omolog, a sumelor corespunzătoare prestațiilor în natură acordate cetățenilor asigurați ai celor două </a:t>
            </a:r>
            <a:r>
              <a:rPr lang="ro-RO" sz="2000" dirty="0" smtClean="0"/>
              <a:t>state;</a:t>
            </a:r>
          </a:p>
          <a:p>
            <a:pPr marL="342900" indent="-342900" algn="just">
              <a:buFont typeface="Arial" panose="020B0604020202020204" pitchFamily="34" charset="0"/>
              <a:buChar char="•"/>
            </a:pPr>
            <a:endParaRPr lang="ro-RO" sz="2000" b="1" dirty="0"/>
          </a:p>
          <a:p>
            <a:pPr marL="342900" indent="-342900" algn="just">
              <a:buFont typeface="Arial" panose="020B0604020202020204" pitchFamily="34" charset="0"/>
              <a:buChar char="•"/>
            </a:pPr>
            <a:r>
              <a:rPr lang="ro-RO" sz="2000" b="1" dirty="0"/>
              <a:t>i</a:t>
            </a:r>
            <a:r>
              <a:rPr lang="ro-RO" sz="2000" b="1" dirty="0" smtClean="0"/>
              <a:t>dentificarea </a:t>
            </a:r>
            <a:r>
              <a:rPr lang="ro-RO" sz="2000" b="1" dirty="0"/>
              <a:t>mecanismelor prin care se vor recunoaște și totaliza perioadele de contribuție la sistemul asigurărilor sociale de sănătate </a:t>
            </a:r>
            <a:r>
              <a:rPr lang="ro-RO" sz="2000" dirty="0"/>
              <a:t>ale cetățenilor celor două țări, astfel încât drepturile acestora să fie respectate.</a:t>
            </a:r>
            <a:endParaRPr lang="en-US" sz="2000" dirty="0"/>
          </a:p>
        </p:txBody>
      </p:sp>
      <p:sp>
        <p:nvSpPr>
          <p:cNvPr id="9" name="Slide Number Placeholder 8"/>
          <p:cNvSpPr>
            <a:spLocks noGrp="1"/>
          </p:cNvSpPr>
          <p:nvPr>
            <p:ph type="sldNum" sz="quarter" idx="12"/>
          </p:nvPr>
        </p:nvSpPr>
        <p:spPr/>
        <p:txBody>
          <a:bodyPr/>
          <a:lstStyle/>
          <a:p>
            <a:fld id="{63C1F4E4-7891-48B6-9E54-8CAEEC04DEA9}" type="slidenum">
              <a:rPr lang="ro-RO" smtClean="0"/>
              <a:t>29</a:t>
            </a:fld>
            <a:endParaRPr lang="ro-RO"/>
          </a:p>
        </p:txBody>
      </p:sp>
    </p:spTree>
    <p:extLst>
      <p:ext uri="{BB962C8B-B14F-4D97-AF65-F5344CB8AC3E}">
        <p14:creationId xmlns:p14="http://schemas.microsoft.com/office/powerpoint/2010/main" val="1574280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angle 3"/>
          <p:cNvSpPr/>
          <p:nvPr/>
        </p:nvSpPr>
        <p:spPr>
          <a:xfrm>
            <a:off x="782515" y="1443841"/>
            <a:ext cx="10726616" cy="923330"/>
          </a:xfrm>
          <a:prstGeom prst="rect">
            <a:avLst/>
          </a:prstGeom>
        </p:spPr>
        <p:txBody>
          <a:bodyPr wrap="square">
            <a:spAutoFit/>
          </a:bodyPr>
          <a:lstStyle/>
          <a:p>
            <a:pPr algn="just"/>
            <a:endParaRPr lang="ro-RO" i="1" dirty="0" smtClean="0"/>
          </a:p>
          <a:p>
            <a:pPr algn="just"/>
            <a:endParaRPr lang="ro-RO" i="1" dirty="0"/>
          </a:p>
          <a:p>
            <a:pPr algn="just"/>
            <a:endParaRPr lang="ro-RO" i="1" dirty="0"/>
          </a:p>
        </p:txBody>
      </p:sp>
      <p:sp>
        <p:nvSpPr>
          <p:cNvPr id="2" name="Rectangle 1"/>
          <p:cNvSpPr/>
          <p:nvPr/>
        </p:nvSpPr>
        <p:spPr>
          <a:xfrm>
            <a:off x="396815" y="276999"/>
            <a:ext cx="6331473" cy="707886"/>
          </a:xfrm>
          <a:prstGeom prst="rect">
            <a:avLst/>
          </a:prstGeom>
        </p:spPr>
        <p:txBody>
          <a:bodyPr wrap="square">
            <a:spAutoFit/>
          </a:bodyPr>
          <a:lstStyle/>
          <a:p>
            <a:r>
              <a:rPr lang="en-US" sz="4000" b="1" dirty="0">
                <a:solidFill>
                  <a:schemeClr val="bg2"/>
                </a:solidFill>
                <a:latin typeface="+mj-lt"/>
              </a:rPr>
              <a:t>I. </a:t>
            </a:r>
            <a:r>
              <a:rPr lang="en-US" sz="4000" b="1" dirty="0" err="1" smtClean="0">
                <a:solidFill>
                  <a:schemeClr val="bg2"/>
                </a:solidFill>
                <a:latin typeface="+mj-lt"/>
              </a:rPr>
              <a:t>Elemente</a:t>
            </a:r>
            <a:r>
              <a:rPr lang="en-US" sz="4000" b="1" dirty="0" smtClean="0">
                <a:solidFill>
                  <a:schemeClr val="bg2"/>
                </a:solidFill>
                <a:latin typeface="+mj-lt"/>
              </a:rPr>
              <a:t> </a:t>
            </a:r>
            <a:r>
              <a:rPr lang="en-US" sz="4000" b="1" dirty="0" err="1" smtClean="0">
                <a:solidFill>
                  <a:schemeClr val="bg2"/>
                </a:solidFill>
                <a:latin typeface="+mj-lt"/>
              </a:rPr>
              <a:t>cheie</a:t>
            </a:r>
            <a:endParaRPr lang="en-US" sz="4000" dirty="0">
              <a:solidFill>
                <a:schemeClr val="bg2"/>
              </a:solidFill>
              <a:latin typeface="+mj-lt"/>
            </a:endParaRPr>
          </a:p>
        </p:txBody>
      </p:sp>
      <p:sp>
        <p:nvSpPr>
          <p:cNvPr id="5" name="Rectangle 4"/>
          <p:cNvSpPr/>
          <p:nvPr/>
        </p:nvSpPr>
        <p:spPr>
          <a:xfrm>
            <a:off x="782515" y="2039367"/>
            <a:ext cx="10498016" cy="1138773"/>
          </a:xfrm>
          <a:prstGeom prst="rect">
            <a:avLst/>
          </a:prstGeom>
        </p:spPr>
        <p:txBody>
          <a:bodyPr wrap="square">
            <a:spAutoFit/>
          </a:bodyPr>
          <a:lstStyle/>
          <a:p>
            <a:pPr algn="just"/>
            <a:endParaRPr lang="en-US" sz="2000" dirty="0"/>
          </a:p>
          <a:p>
            <a:pPr algn="just"/>
            <a:endParaRPr lang="ro-RO" sz="2400" dirty="0">
              <a:solidFill>
                <a:schemeClr val="accent1">
                  <a:lumMod val="75000"/>
                </a:schemeClr>
              </a:solidFill>
            </a:endParaRPr>
          </a:p>
          <a:p>
            <a:pPr algn="just"/>
            <a:endParaRPr lang="en-US" sz="2400" dirty="0">
              <a:solidFill>
                <a:schemeClr val="accent1">
                  <a:lumMod val="75000"/>
                </a:schemeClr>
              </a:solidFill>
            </a:endParaRPr>
          </a:p>
        </p:txBody>
      </p:sp>
      <p:sp>
        <p:nvSpPr>
          <p:cNvPr id="8" name="Slide Number Placeholder 7"/>
          <p:cNvSpPr>
            <a:spLocks noGrp="1"/>
          </p:cNvSpPr>
          <p:nvPr>
            <p:ph type="sldNum" sz="quarter" idx="12"/>
          </p:nvPr>
        </p:nvSpPr>
        <p:spPr/>
        <p:txBody>
          <a:bodyPr/>
          <a:lstStyle/>
          <a:p>
            <a:fld id="{63C1F4E4-7891-48B6-9E54-8CAEEC04DEA9}" type="slidenum">
              <a:rPr lang="ro-RO" smtClean="0"/>
              <a:t>3</a:t>
            </a:fld>
            <a:endParaRPr lang="ro-RO"/>
          </a:p>
        </p:txBody>
      </p:sp>
      <p:sp>
        <p:nvSpPr>
          <p:cNvPr id="7" name="Rectangle 6"/>
          <p:cNvSpPr/>
          <p:nvPr/>
        </p:nvSpPr>
        <p:spPr>
          <a:xfrm>
            <a:off x="398584" y="2468163"/>
            <a:ext cx="10955216" cy="3477875"/>
          </a:xfrm>
          <a:prstGeom prst="rect">
            <a:avLst/>
          </a:prstGeom>
        </p:spPr>
        <p:txBody>
          <a:bodyPr wrap="square">
            <a:spAutoFit/>
          </a:bodyPr>
          <a:lstStyle/>
          <a:p>
            <a:pPr algn="just"/>
            <a:r>
              <a:rPr lang="ro-RO" sz="2000" b="1" dirty="0"/>
              <a:t>România se pregătește pentru a gestiona în condiții optime situația rezultată în urma Brexit. </a:t>
            </a:r>
            <a:r>
              <a:rPr lang="ro-RO" sz="2000" dirty="0"/>
              <a:t>Pe tot parcursul procesului de ieșire a Marii Britanii, România va fi pregătită să informeze, să îndrume și să sprijine cetățenii și companiile în raport cu autoritățile britanice și cu noile condiții generate de Brexit. </a:t>
            </a:r>
            <a:endParaRPr lang="ro-RO" sz="2000" dirty="0" smtClean="0"/>
          </a:p>
          <a:p>
            <a:pPr algn="just"/>
            <a:endParaRPr lang="ro-RO" sz="2000" dirty="0"/>
          </a:p>
          <a:p>
            <a:pPr algn="just"/>
            <a:r>
              <a:rPr lang="ro-RO" sz="2000" dirty="0" smtClean="0"/>
              <a:t>Obiectivul </a:t>
            </a:r>
            <a:r>
              <a:rPr lang="ro-RO" sz="2000" dirty="0"/>
              <a:t>României în negocierile cu Marea Britanie îl constituie atingerea scenariului maximal al UE 27, în linie cu mandatul general al echipei de </a:t>
            </a:r>
            <a:r>
              <a:rPr lang="ro-RO" sz="2000" dirty="0" smtClean="0"/>
              <a:t>negociatori, condusă </a:t>
            </a:r>
            <a:r>
              <a:rPr lang="ro-RO" sz="2000" dirty="0"/>
              <a:t>de Michel </a:t>
            </a:r>
            <a:r>
              <a:rPr lang="ro-RO" sz="2000" dirty="0" err="1"/>
              <a:t>Barnier</a:t>
            </a:r>
            <a:r>
              <a:rPr lang="ro-RO" sz="2000" dirty="0"/>
              <a:t>. </a:t>
            </a:r>
            <a:endParaRPr lang="ro-RO" sz="2000" dirty="0" smtClean="0"/>
          </a:p>
          <a:p>
            <a:pPr algn="just"/>
            <a:endParaRPr lang="ro-RO" sz="2000" dirty="0"/>
          </a:p>
          <a:p>
            <a:pPr algn="just"/>
            <a:r>
              <a:rPr lang="ro-RO" sz="2000" dirty="0"/>
              <a:t>Prioritățile majore ale României în cadrul acestui proces se referă la protejarea drepturilor și intereselor cetățenilor români din UK, la salvgardarea prevederilor financiare, cu precădere în ceea ce privește fondurile UE, cât și la continuarea cooperării în domeniul apărării și în ceea ce privește acțiunea externă. </a:t>
            </a:r>
            <a:endParaRPr lang="ro-RO" sz="2000" dirty="0" smtClean="0"/>
          </a:p>
          <a:p>
            <a:pPr algn="just"/>
            <a:endParaRPr lang="ro-RO" sz="2000" dirty="0"/>
          </a:p>
        </p:txBody>
      </p:sp>
    </p:spTree>
    <p:extLst>
      <p:ext uri="{BB962C8B-B14F-4D97-AF65-F5344CB8AC3E}">
        <p14:creationId xmlns:p14="http://schemas.microsoft.com/office/powerpoint/2010/main" val="16681480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362309" y="365125"/>
            <a:ext cx="8781691" cy="584775"/>
          </a:xfrm>
          <a:prstGeom prst="rect">
            <a:avLst/>
          </a:prstGeom>
        </p:spPr>
        <p:txBody>
          <a:bodyPr wrap="square">
            <a:spAutoFit/>
          </a:bodyPr>
          <a:lstStyle/>
          <a:p>
            <a:r>
              <a:rPr lang="ro-RO" sz="3200" b="1" i="1" dirty="0" smtClean="0">
                <a:solidFill>
                  <a:schemeClr val="bg2"/>
                </a:solidFill>
                <a:latin typeface="+mj-lt"/>
              </a:rPr>
              <a:t>Domeniul </a:t>
            </a:r>
            <a:r>
              <a:rPr lang="en-US" sz="3200" b="1" i="1" dirty="0" err="1">
                <a:solidFill>
                  <a:schemeClr val="bg2"/>
                </a:solidFill>
                <a:latin typeface="+mj-lt"/>
              </a:rPr>
              <a:t>mediului</a:t>
            </a:r>
            <a:r>
              <a:rPr lang="en-US" sz="3200" b="1" i="1" dirty="0">
                <a:solidFill>
                  <a:schemeClr val="bg2"/>
                </a:solidFill>
                <a:latin typeface="+mj-lt"/>
              </a:rPr>
              <a:t>, </a:t>
            </a:r>
            <a:r>
              <a:rPr lang="ro-RO" sz="3200" b="1" i="1" dirty="0">
                <a:solidFill>
                  <a:schemeClr val="bg2"/>
                </a:solidFill>
                <a:latin typeface="+mj-lt"/>
              </a:rPr>
              <a:t>apelor și pădurilor</a:t>
            </a:r>
            <a:endParaRPr lang="en-US" sz="3200" dirty="0">
              <a:solidFill>
                <a:schemeClr val="bg2"/>
              </a:solidFill>
              <a:latin typeface="+mj-lt"/>
            </a:endParaRPr>
          </a:p>
        </p:txBody>
      </p:sp>
      <p:sp>
        <p:nvSpPr>
          <p:cNvPr id="6" name="Rectangle 5"/>
          <p:cNvSpPr/>
          <p:nvPr/>
        </p:nvSpPr>
        <p:spPr>
          <a:xfrm>
            <a:off x="362309" y="3054996"/>
            <a:ext cx="11360989" cy="1938992"/>
          </a:xfrm>
          <a:prstGeom prst="rect">
            <a:avLst/>
          </a:prstGeom>
        </p:spPr>
        <p:txBody>
          <a:bodyPr wrap="square">
            <a:spAutoFit/>
          </a:bodyPr>
          <a:lstStyle/>
          <a:p>
            <a:pPr marL="457200" indent="-457200" algn="just">
              <a:buFont typeface="Arial" panose="020B0604020202020204" pitchFamily="34" charset="0"/>
              <a:buChar char="•"/>
            </a:pPr>
            <a:r>
              <a:rPr lang="ro-RO" sz="2000" b="1" dirty="0"/>
              <a:t>Găsirea unei soluții echilibrate privind participarea României la atingerea obiectivului UE de reducere </a:t>
            </a:r>
            <a:r>
              <a:rPr lang="en-US" sz="2000" b="1" dirty="0"/>
              <a:t>a </a:t>
            </a:r>
            <a:r>
              <a:rPr lang="en-US" sz="2000" b="1" dirty="0" err="1"/>
              <a:t>emisiilor</a:t>
            </a:r>
            <a:r>
              <a:rPr lang="en-US" sz="2000" b="1" dirty="0"/>
              <a:t> de gaze cu </a:t>
            </a:r>
            <a:r>
              <a:rPr lang="en-US" sz="2000" b="1" dirty="0" err="1"/>
              <a:t>efect</a:t>
            </a:r>
            <a:r>
              <a:rPr lang="en-US" sz="2000" b="1" dirty="0"/>
              <a:t> de </a:t>
            </a:r>
            <a:r>
              <a:rPr lang="en-US" sz="2000" b="1" dirty="0" err="1"/>
              <a:t>ser</a:t>
            </a:r>
            <a:r>
              <a:rPr lang="ro-RO" sz="2000" b="1" dirty="0" smtClean="0"/>
              <a:t>ă</a:t>
            </a:r>
            <a:r>
              <a:rPr lang="en-US" sz="2000" b="1" dirty="0" smtClean="0"/>
              <a:t>.</a:t>
            </a:r>
            <a:endParaRPr lang="ro-RO" sz="2000" b="1" dirty="0" smtClean="0"/>
          </a:p>
          <a:p>
            <a:pPr algn="just"/>
            <a:endParaRPr lang="ro-RO" sz="2000" dirty="0"/>
          </a:p>
          <a:p>
            <a:pPr marL="457200" indent="-457200" algn="just">
              <a:buFont typeface="Arial" panose="020B0604020202020204" pitchFamily="34" charset="0"/>
              <a:buChar char="•"/>
            </a:pPr>
            <a:r>
              <a:rPr lang="ro-RO" sz="2000" b="1" dirty="0"/>
              <a:t>Diminuarea pe cât posibil a efectului negativ al procesului </a:t>
            </a:r>
            <a:r>
              <a:rPr lang="ro-RO" sz="2000" b="1" dirty="0" err="1"/>
              <a:t>Brexit</a:t>
            </a:r>
            <a:r>
              <a:rPr lang="ro-RO" sz="2000" b="1" dirty="0"/>
              <a:t> </a:t>
            </a:r>
            <a:r>
              <a:rPr lang="ro-RO" sz="2000" dirty="0"/>
              <a:t>asupra alocărilor bugetare din cadrul Politicii de Coeziune și evitarea menținerii decalajului dintre infrastructura de mediu din România și cea la nivel UE. </a:t>
            </a:r>
          </a:p>
        </p:txBody>
      </p:sp>
      <p:sp>
        <p:nvSpPr>
          <p:cNvPr id="9" name="Slide Number Placeholder 8"/>
          <p:cNvSpPr>
            <a:spLocks noGrp="1"/>
          </p:cNvSpPr>
          <p:nvPr>
            <p:ph type="sldNum" sz="quarter" idx="12"/>
          </p:nvPr>
        </p:nvSpPr>
        <p:spPr/>
        <p:txBody>
          <a:bodyPr/>
          <a:lstStyle/>
          <a:p>
            <a:fld id="{63C1F4E4-7891-48B6-9E54-8CAEEC04DEA9}" type="slidenum">
              <a:rPr lang="ro-RO" smtClean="0"/>
              <a:t>30</a:t>
            </a:fld>
            <a:endParaRPr lang="ro-RO"/>
          </a:p>
        </p:txBody>
      </p:sp>
    </p:spTree>
    <p:extLst>
      <p:ext uri="{BB962C8B-B14F-4D97-AF65-F5344CB8AC3E}">
        <p14:creationId xmlns:p14="http://schemas.microsoft.com/office/powerpoint/2010/main" val="34098102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388189" y="365125"/>
            <a:ext cx="10075653" cy="538609"/>
          </a:xfrm>
          <a:prstGeom prst="rect">
            <a:avLst/>
          </a:prstGeom>
        </p:spPr>
        <p:txBody>
          <a:bodyPr wrap="square">
            <a:spAutoFit/>
          </a:bodyPr>
          <a:lstStyle/>
          <a:p>
            <a:r>
              <a:rPr lang="ro-RO" sz="2900" b="1" i="1" dirty="0" smtClean="0">
                <a:solidFill>
                  <a:schemeClr val="bg2"/>
                </a:solidFill>
                <a:latin typeface="+mj-lt"/>
              </a:rPr>
              <a:t>Cooperarea </a:t>
            </a:r>
            <a:r>
              <a:rPr lang="ro-RO" sz="2900" b="1" i="1" dirty="0">
                <a:solidFill>
                  <a:schemeClr val="bg2"/>
                </a:solidFill>
                <a:latin typeface="+mj-lt"/>
              </a:rPr>
              <a:t>în materie de securitate, apărare și politică externă</a:t>
            </a:r>
            <a:endParaRPr lang="en-US" sz="2900" dirty="0">
              <a:solidFill>
                <a:schemeClr val="bg2"/>
              </a:solidFill>
              <a:latin typeface="+mj-lt"/>
            </a:endParaRPr>
          </a:p>
        </p:txBody>
      </p:sp>
      <p:sp>
        <p:nvSpPr>
          <p:cNvPr id="6" name="Rectangle 5"/>
          <p:cNvSpPr/>
          <p:nvPr/>
        </p:nvSpPr>
        <p:spPr>
          <a:xfrm>
            <a:off x="388189" y="1870075"/>
            <a:ext cx="11136702" cy="4493538"/>
          </a:xfrm>
          <a:prstGeom prst="rect">
            <a:avLst/>
          </a:prstGeom>
        </p:spPr>
        <p:txBody>
          <a:bodyPr wrap="square">
            <a:spAutoFit/>
          </a:bodyPr>
          <a:lstStyle/>
          <a:p>
            <a:pPr marL="457200" indent="-457200" algn="just">
              <a:buFont typeface="Arial" panose="020B0604020202020204" pitchFamily="34" charset="0"/>
              <a:buChar char="•"/>
            </a:pPr>
            <a:r>
              <a:rPr lang="ro-RO" sz="2200" b="1" dirty="0"/>
              <a:t>Continuarea asumării de către Marea Britanie a unui rol important ca partener de încredere în acțiunea globală a UE</a:t>
            </a:r>
            <a:r>
              <a:rPr lang="ro-RO" sz="2200" dirty="0"/>
              <a:t>, în special în cadrul dialogului trans-atlantic și al Politicii de Vecinătate. </a:t>
            </a:r>
          </a:p>
          <a:p>
            <a:pPr marL="457200" indent="-457200" algn="just">
              <a:buFont typeface="Arial" panose="020B0604020202020204" pitchFamily="34" charset="0"/>
              <a:buChar char="•"/>
            </a:pPr>
            <a:r>
              <a:rPr lang="ro-RO" sz="2200" dirty="0"/>
              <a:t>România urmărește  </a:t>
            </a:r>
            <a:r>
              <a:rPr lang="ro-RO" sz="2200" b="1" dirty="0"/>
              <a:t>menținerea unui dialog activ al UE cu partea britanică</a:t>
            </a:r>
            <a:r>
              <a:rPr lang="ro-RO" sz="2200" dirty="0"/>
              <a:t>, din perspectiva intereselor comune pe agenda internațională și în vecinătate, respectiv în privința Republicii Moldova</a:t>
            </a:r>
            <a:r>
              <a:rPr lang="ro-RO" sz="2200" dirty="0" smtClean="0"/>
              <a:t>.</a:t>
            </a:r>
            <a:endParaRPr lang="en-US" sz="2200" dirty="0"/>
          </a:p>
          <a:p>
            <a:pPr marL="457200" indent="-457200" algn="just">
              <a:buFont typeface="Arial" panose="020B0604020202020204" pitchFamily="34" charset="0"/>
              <a:buChar char="•"/>
            </a:pPr>
            <a:r>
              <a:rPr lang="ro-RO" sz="2200" b="1" dirty="0"/>
              <a:t>Continuarea unei cooperări strânse Marea Britanie - UE </a:t>
            </a:r>
            <a:r>
              <a:rPr lang="ro-RO" sz="2200" dirty="0"/>
              <a:t>în domeniul securității și al afacerilor externe</a:t>
            </a:r>
            <a:r>
              <a:rPr lang="ro-RO" sz="2200" dirty="0" smtClean="0"/>
              <a:t>.</a:t>
            </a:r>
          </a:p>
          <a:p>
            <a:pPr marL="457200" indent="-457200" algn="just">
              <a:buFont typeface="Arial" panose="020B0604020202020204" pitchFamily="34" charset="0"/>
              <a:buChar char="•"/>
            </a:pPr>
            <a:endParaRPr lang="ro-RO" sz="2200" dirty="0"/>
          </a:p>
          <a:p>
            <a:pPr marL="457200" indent="-457200" algn="just">
              <a:buFont typeface="Arial" panose="020B0604020202020204" pitchFamily="34" charset="0"/>
              <a:buChar char="•"/>
            </a:pPr>
            <a:endParaRPr lang="ro-RO" sz="2200" dirty="0" smtClean="0"/>
          </a:p>
          <a:p>
            <a:pPr marL="457200" indent="-457200" algn="just">
              <a:buFont typeface="Arial" panose="020B0604020202020204" pitchFamily="34" charset="0"/>
              <a:buChar char="•"/>
            </a:pPr>
            <a:endParaRPr lang="ro-RO" sz="2200" dirty="0"/>
          </a:p>
          <a:p>
            <a:pPr marL="457200" indent="-457200" algn="just">
              <a:buFont typeface="Arial" panose="020B0604020202020204" pitchFamily="34" charset="0"/>
              <a:buChar char="•"/>
            </a:pPr>
            <a:endParaRPr lang="ro-RO" sz="2200" dirty="0" smtClean="0"/>
          </a:p>
          <a:p>
            <a:pPr marL="457200" indent="-457200" algn="just">
              <a:buFont typeface="Arial" panose="020B0604020202020204" pitchFamily="34" charset="0"/>
              <a:buChar char="•"/>
            </a:pPr>
            <a:endParaRPr lang="ro-RO" sz="2200" dirty="0"/>
          </a:p>
        </p:txBody>
      </p:sp>
      <p:sp>
        <p:nvSpPr>
          <p:cNvPr id="9" name="Slide Number Placeholder 8"/>
          <p:cNvSpPr>
            <a:spLocks noGrp="1"/>
          </p:cNvSpPr>
          <p:nvPr>
            <p:ph type="sldNum" sz="quarter" idx="12"/>
          </p:nvPr>
        </p:nvSpPr>
        <p:spPr/>
        <p:txBody>
          <a:bodyPr/>
          <a:lstStyle/>
          <a:p>
            <a:fld id="{63C1F4E4-7891-48B6-9E54-8CAEEC04DEA9}" type="slidenum">
              <a:rPr lang="ro-RO" smtClean="0"/>
              <a:t>31</a:t>
            </a:fld>
            <a:endParaRPr lang="ro-RO"/>
          </a:p>
        </p:txBody>
      </p:sp>
      <p:sp>
        <p:nvSpPr>
          <p:cNvPr id="8" name="TextBox 7"/>
          <p:cNvSpPr txBox="1"/>
          <p:nvPr/>
        </p:nvSpPr>
        <p:spPr>
          <a:xfrm>
            <a:off x="388188" y="4659372"/>
            <a:ext cx="10965612" cy="1785104"/>
          </a:xfrm>
          <a:prstGeom prst="rect">
            <a:avLst/>
          </a:prstGeom>
          <a:pattFill prst="pct50">
            <a:fgClr>
              <a:srgbClr val="FF0000"/>
            </a:fgClr>
            <a:bgClr>
              <a:schemeClr val="bg1"/>
            </a:bgClr>
          </a:pattFill>
        </p:spPr>
        <p:txBody>
          <a:bodyPr wrap="square" rtlCol="0">
            <a:spAutoFit/>
          </a:bodyPr>
          <a:lstStyle/>
          <a:p>
            <a:r>
              <a:rPr lang="en-US" sz="2000" b="1" dirty="0" smtClean="0"/>
              <a:t>Marea Britanie are un </a:t>
            </a:r>
            <a:r>
              <a:rPr lang="en-US" sz="2000" b="1" dirty="0" err="1" smtClean="0"/>
              <a:t>rol</a:t>
            </a:r>
            <a:r>
              <a:rPr lang="en-US" sz="2000" b="1" dirty="0" smtClean="0"/>
              <a:t> important în </a:t>
            </a:r>
            <a:r>
              <a:rPr lang="en-US" sz="2000" b="1" dirty="0" err="1" smtClean="0"/>
              <a:t>domeniul</a:t>
            </a:r>
            <a:r>
              <a:rPr lang="en-US" sz="2000" b="1" dirty="0" smtClean="0"/>
              <a:t> </a:t>
            </a:r>
            <a:r>
              <a:rPr lang="en-US" sz="2000" b="1" dirty="0" err="1" smtClean="0"/>
              <a:t>apărării</a:t>
            </a:r>
            <a:r>
              <a:rPr lang="en-US" sz="2000" b="1" dirty="0" smtClean="0"/>
              <a:t> și </a:t>
            </a:r>
            <a:r>
              <a:rPr lang="en-US" sz="2000" b="1" dirty="0" err="1" smtClean="0"/>
              <a:t>politicii</a:t>
            </a:r>
            <a:r>
              <a:rPr lang="en-US" sz="2000" b="1" dirty="0" smtClean="0"/>
              <a:t> </a:t>
            </a:r>
            <a:r>
              <a:rPr lang="en-US" sz="2000" b="1" dirty="0" err="1" smtClean="0"/>
              <a:t>externe</a:t>
            </a:r>
            <a:endParaRPr lang="en-US" sz="2000" b="1" dirty="0" smtClean="0"/>
          </a:p>
          <a:p>
            <a:pPr marL="571500" indent="-571500">
              <a:buFont typeface="Wingdings" charset="2"/>
              <a:buChar char="ü"/>
            </a:pPr>
            <a:r>
              <a:rPr lang="en-US" dirty="0" smtClean="0"/>
              <a:t>E</a:t>
            </a:r>
            <a:r>
              <a:rPr lang="ro-RO" dirty="0" err="1" smtClean="0"/>
              <a:t>ste</a:t>
            </a:r>
            <a:r>
              <a:rPr lang="ro-RO" dirty="0" smtClean="0"/>
              <a:t> unul </a:t>
            </a:r>
            <a:r>
              <a:rPr lang="ro-RO" dirty="0"/>
              <a:t>dintre cele două state membre UE care posedă capabilități militare cu spectru complet (</a:t>
            </a:r>
            <a:r>
              <a:rPr lang="ro-RO" dirty="0" smtClean="0"/>
              <a:t>inclusiv </a:t>
            </a:r>
            <a:r>
              <a:rPr lang="ro-RO" dirty="0"/>
              <a:t>instrument de descurajare nucleară) </a:t>
            </a:r>
            <a:endParaRPr lang="ro-RO" dirty="0" smtClean="0"/>
          </a:p>
          <a:p>
            <a:pPr marL="571500" indent="-571500">
              <a:buFont typeface="Wingdings" charset="2"/>
              <a:buChar char="ü"/>
            </a:pPr>
            <a:r>
              <a:rPr lang="ro-RO" dirty="0" smtClean="0"/>
              <a:t>Este unul </a:t>
            </a:r>
            <a:r>
              <a:rPr lang="ro-RO" dirty="0"/>
              <a:t>dintre </a:t>
            </a:r>
            <a:r>
              <a:rPr lang="ro-RO" dirty="0" smtClean="0"/>
              <a:t>cele cinci </a:t>
            </a:r>
            <a:r>
              <a:rPr lang="ro-RO" dirty="0"/>
              <a:t>state UE </a:t>
            </a:r>
            <a:r>
              <a:rPr lang="ro-RO" dirty="0" smtClean="0"/>
              <a:t>cu alocare de 2</a:t>
            </a:r>
            <a:r>
              <a:rPr lang="ro-RO" dirty="0"/>
              <a:t>% din </a:t>
            </a:r>
            <a:r>
              <a:rPr lang="ro-RO" dirty="0" smtClean="0"/>
              <a:t>PIB pentru </a:t>
            </a:r>
            <a:r>
              <a:rPr lang="ro-RO" dirty="0"/>
              <a:t>apărare. </a:t>
            </a:r>
            <a:endParaRPr lang="ro-RO" dirty="0" smtClean="0"/>
          </a:p>
          <a:p>
            <a:pPr marL="571500" indent="-571500">
              <a:buFont typeface="Wingdings" charset="2"/>
              <a:buChar char="ü"/>
            </a:pPr>
            <a:r>
              <a:rPr lang="ro-RO" dirty="0" smtClean="0"/>
              <a:t>Este membru </a:t>
            </a:r>
            <a:r>
              <a:rPr lang="ro-RO" dirty="0"/>
              <a:t>permanent în consiliul de securitate al </a:t>
            </a:r>
            <a:r>
              <a:rPr lang="ro-RO" dirty="0" smtClean="0"/>
              <a:t>ONU</a:t>
            </a:r>
          </a:p>
          <a:p>
            <a:pPr marL="571500" indent="-571500">
              <a:buFont typeface="Wingdings" charset="2"/>
              <a:buChar char="ü"/>
            </a:pPr>
            <a:r>
              <a:rPr lang="ro-RO" dirty="0" smtClean="0"/>
              <a:t>Are cel </a:t>
            </a:r>
            <a:r>
              <a:rPr lang="ro-RO" dirty="0"/>
              <a:t>mai mare buget al apărării din </a:t>
            </a:r>
            <a:r>
              <a:rPr lang="ro-RO" dirty="0" smtClean="0"/>
              <a:t>UE28.</a:t>
            </a:r>
            <a:endParaRPr lang="ro-RO" dirty="0"/>
          </a:p>
        </p:txBody>
      </p:sp>
    </p:spTree>
    <p:extLst>
      <p:ext uri="{BB962C8B-B14F-4D97-AF65-F5344CB8AC3E}">
        <p14:creationId xmlns:p14="http://schemas.microsoft.com/office/powerpoint/2010/main" val="27659745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379562" y="376099"/>
            <a:ext cx="6860244" cy="584775"/>
          </a:xfrm>
          <a:prstGeom prst="rect">
            <a:avLst/>
          </a:prstGeom>
        </p:spPr>
        <p:txBody>
          <a:bodyPr wrap="square">
            <a:spAutoFit/>
          </a:bodyPr>
          <a:lstStyle/>
          <a:p>
            <a:r>
              <a:rPr lang="ro-RO" sz="3200" b="1" i="1" dirty="0">
                <a:solidFill>
                  <a:schemeClr val="bg2"/>
                </a:solidFill>
                <a:latin typeface="+mj-lt"/>
              </a:rPr>
              <a:t>Domeniul comerțului</a:t>
            </a:r>
            <a:endParaRPr lang="en-US" sz="3200" dirty="0">
              <a:solidFill>
                <a:schemeClr val="bg2"/>
              </a:solidFill>
              <a:latin typeface="+mj-lt"/>
            </a:endParaRPr>
          </a:p>
        </p:txBody>
      </p:sp>
      <p:sp>
        <p:nvSpPr>
          <p:cNvPr id="6" name="Rectangle 5"/>
          <p:cNvSpPr/>
          <p:nvPr/>
        </p:nvSpPr>
        <p:spPr>
          <a:xfrm>
            <a:off x="379562" y="1450450"/>
            <a:ext cx="11257471" cy="4955203"/>
          </a:xfrm>
          <a:prstGeom prst="rect">
            <a:avLst/>
          </a:prstGeom>
        </p:spPr>
        <p:txBody>
          <a:bodyPr wrap="square">
            <a:spAutoFit/>
          </a:bodyPr>
          <a:lstStyle/>
          <a:p>
            <a:pPr algn="just"/>
            <a:endParaRPr lang="ro-RO" b="1" dirty="0" smtClean="0"/>
          </a:p>
          <a:p>
            <a:pPr algn="just"/>
            <a:endParaRPr lang="ro-RO" b="1" dirty="0"/>
          </a:p>
          <a:p>
            <a:pPr marL="342900" indent="-342900" algn="just">
              <a:buFont typeface="Arial" panose="020B0604020202020204" pitchFamily="34" charset="0"/>
              <a:buChar char="•"/>
            </a:pPr>
            <a:r>
              <a:rPr lang="ro-RO" sz="2000" b="1" dirty="0" smtClean="0"/>
              <a:t>Ajungerea </a:t>
            </a:r>
            <a:r>
              <a:rPr lang="ro-RO" sz="2000" b="1" dirty="0"/>
              <a:t>la un acord UE-UK care să permită dezvoltarea favorabilă în continuare a relațiilor comerciale dintre România și Marea Britanie</a:t>
            </a:r>
            <a:r>
              <a:rPr lang="ro-RO" sz="2000" b="1" dirty="0" smtClean="0"/>
              <a:t>.</a:t>
            </a:r>
          </a:p>
          <a:p>
            <a:pPr algn="just"/>
            <a:endParaRPr lang="ro-RO" sz="2000" b="1" dirty="0"/>
          </a:p>
          <a:p>
            <a:pPr marL="342900" indent="-342900" algn="just">
              <a:buFont typeface="Arial" panose="020B0604020202020204" pitchFamily="34" charset="0"/>
              <a:buChar char="•"/>
            </a:pPr>
            <a:r>
              <a:rPr lang="ro-RO" sz="2000" b="1" dirty="0"/>
              <a:t>Negocierea unui viitor cadru juridic comercial UE-Marea Britanie</a:t>
            </a:r>
            <a:r>
              <a:rPr lang="ro-RO" sz="2000" dirty="0"/>
              <a:t>, care sa aibă în vedere două componente cheie: liberalizarea tarifară și menținerea unui nivel ridicat de armonizare (pe termen lung) în privința cadrului de reglementare. </a:t>
            </a:r>
            <a:endParaRPr lang="ro-RO" sz="2000" dirty="0" smtClean="0"/>
          </a:p>
          <a:p>
            <a:pPr algn="just"/>
            <a:endParaRPr lang="ro-RO" sz="2000" dirty="0"/>
          </a:p>
          <a:p>
            <a:pPr marL="342900" indent="-342900" algn="just">
              <a:buFont typeface="Arial" panose="020B0604020202020204" pitchFamily="34" charset="0"/>
              <a:buChar char="•"/>
            </a:pPr>
            <a:r>
              <a:rPr lang="ro-RO" sz="2000" b="1" dirty="0"/>
              <a:t>Continuarea </a:t>
            </a:r>
            <a:r>
              <a:rPr lang="ro-RO" sz="2000" b="1" dirty="0" err="1"/>
              <a:t>şi</a:t>
            </a:r>
            <a:r>
              <a:rPr lang="ro-RO" sz="2000" b="1" dirty="0"/>
              <a:t> dezvoltarea schimburilor comerciale </a:t>
            </a:r>
            <a:r>
              <a:rPr lang="ro-RO" sz="2000" dirty="0"/>
              <a:t>bilaterale </a:t>
            </a:r>
            <a:r>
              <a:rPr lang="ro-RO" sz="2000" dirty="0" err="1"/>
              <a:t>şi</a:t>
            </a:r>
            <a:r>
              <a:rPr lang="ro-RO" sz="2000" dirty="0"/>
              <a:t> identificarea de noi căi </a:t>
            </a:r>
            <a:r>
              <a:rPr lang="ro-RO" sz="2000" dirty="0" err="1"/>
              <a:t>şi</a:t>
            </a:r>
            <a:r>
              <a:rPr lang="ro-RO" sz="2000" dirty="0"/>
              <a:t> </a:t>
            </a:r>
            <a:r>
              <a:rPr lang="ro-RO" sz="2000" dirty="0" err="1"/>
              <a:t>modalităţi</a:t>
            </a:r>
            <a:r>
              <a:rPr lang="ro-RO" sz="2000" dirty="0"/>
              <a:t> de diversificare, atât a ofertei </a:t>
            </a:r>
            <a:r>
              <a:rPr lang="ro-RO" sz="2000" dirty="0" err="1"/>
              <a:t>româneşti</a:t>
            </a:r>
            <a:r>
              <a:rPr lang="ro-RO" sz="2000" dirty="0"/>
              <a:t> de bunuri </a:t>
            </a:r>
            <a:r>
              <a:rPr lang="ro-RO" sz="2000" dirty="0" err="1"/>
              <a:t>şi</a:t>
            </a:r>
            <a:r>
              <a:rPr lang="ro-RO" sz="2000" dirty="0"/>
              <a:t> servicii destinate </a:t>
            </a:r>
            <a:r>
              <a:rPr lang="ro-RO" sz="2000" dirty="0" err="1"/>
              <a:t>pieţei</a:t>
            </a:r>
            <a:r>
              <a:rPr lang="ro-RO" sz="2000" dirty="0"/>
              <a:t> britanice, cât </a:t>
            </a:r>
            <a:r>
              <a:rPr lang="ro-RO" sz="2000" dirty="0" err="1"/>
              <a:t>şi</a:t>
            </a:r>
            <a:r>
              <a:rPr lang="ro-RO" sz="2000" dirty="0"/>
              <a:t> a formelor de colaborare viitoare în domeniul schimburilor comerciale UE- Marea Britanie</a:t>
            </a:r>
            <a:r>
              <a:rPr lang="ro-RO" sz="2000" dirty="0" smtClean="0"/>
              <a:t>.</a:t>
            </a:r>
          </a:p>
          <a:p>
            <a:pPr algn="just"/>
            <a:endParaRPr lang="ro-RO" sz="2000" dirty="0"/>
          </a:p>
          <a:p>
            <a:pPr marL="342900" indent="-342900" algn="just">
              <a:buFont typeface="Arial" panose="020B0604020202020204" pitchFamily="34" charset="0"/>
              <a:buChar char="•"/>
            </a:pPr>
            <a:r>
              <a:rPr lang="ro-RO" sz="2000" b="1" dirty="0"/>
              <a:t>Continuarea susținerii intereselor ofensive </a:t>
            </a:r>
            <a:r>
              <a:rPr lang="ro-RO" sz="2000" b="1" dirty="0" err="1"/>
              <a:t>naţionale</a:t>
            </a:r>
            <a:r>
              <a:rPr lang="ro-RO" sz="2000" b="1" dirty="0"/>
              <a:t> pe </a:t>
            </a:r>
            <a:r>
              <a:rPr lang="ro-RO" sz="2000" b="1" dirty="0" err="1"/>
              <a:t>piaţa</a:t>
            </a:r>
            <a:r>
              <a:rPr lang="ro-RO" sz="2000" b="1" dirty="0"/>
              <a:t> britanică,</a:t>
            </a:r>
            <a:r>
              <a:rPr lang="ro-RO" sz="2000" dirty="0"/>
              <a:t> pentru produse precum autoturisme </a:t>
            </a:r>
            <a:r>
              <a:rPr lang="ro-RO" sz="2000" dirty="0" err="1"/>
              <a:t>şi</a:t>
            </a:r>
            <a:r>
              <a:rPr lang="ro-RO" sz="2000" dirty="0"/>
              <a:t> componente auto, electrotehnice, produse chimice, farmaceutice, textile </a:t>
            </a:r>
            <a:r>
              <a:rPr lang="ro-RO" sz="2000" dirty="0" err="1"/>
              <a:t>şi</a:t>
            </a:r>
            <a:r>
              <a:rPr lang="ro-RO" sz="2000" dirty="0"/>
              <a:t> </a:t>
            </a:r>
            <a:r>
              <a:rPr lang="ro-RO" sz="2000" dirty="0" err="1"/>
              <a:t>încălţăminte</a:t>
            </a:r>
            <a:r>
              <a:rPr lang="ro-RO" sz="2000" dirty="0"/>
              <a:t>, siderurgice, lemn, hârtie </a:t>
            </a:r>
            <a:r>
              <a:rPr lang="ro-RO" sz="2000" dirty="0" err="1"/>
              <a:t>şi</a:t>
            </a:r>
            <a:r>
              <a:rPr lang="ro-RO" sz="2000" dirty="0"/>
              <a:t> mobilă etc.</a:t>
            </a:r>
          </a:p>
        </p:txBody>
      </p:sp>
      <p:sp>
        <p:nvSpPr>
          <p:cNvPr id="9" name="Slide Number Placeholder 8"/>
          <p:cNvSpPr>
            <a:spLocks noGrp="1"/>
          </p:cNvSpPr>
          <p:nvPr>
            <p:ph type="sldNum" sz="quarter" idx="12"/>
          </p:nvPr>
        </p:nvSpPr>
        <p:spPr/>
        <p:txBody>
          <a:bodyPr/>
          <a:lstStyle/>
          <a:p>
            <a:fld id="{63C1F4E4-7891-48B6-9E54-8CAEEC04DEA9}" type="slidenum">
              <a:rPr lang="ro-RO" smtClean="0"/>
              <a:t>32</a:t>
            </a:fld>
            <a:endParaRPr lang="ro-RO"/>
          </a:p>
        </p:txBody>
      </p:sp>
    </p:spTree>
    <p:extLst>
      <p:ext uri="{BB962C8B-B14F-4D97-AF65-F5344CB8AC3E}">
        <p14:creationId xmlns:p14="http://schemas.microsoft.com/office/powerpoint/2010/main" val="8881210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405442" y="-172423"/>
            <a:ext cx="10153290" cy="1200329"/>
          </a:xfrm>
          <a:prstGeom prst="rect">
            <a:avLst/>
          </a:prstGeom>
        </p:spPr>
        <p:txBody>
          <a:bodyPr wrap="square">
            <a:spAutoFit/>
          </a:bodyPr>
          <a:lstStyle/>
          <a:p>
            <a:endParaRPr lang="ro-RO" sz="3600" b="1" dirty="0" smtClean="0"/>
          </a:p>
          <a:p>
            <a:r>
              <a:rPr lang="en-US" sz="3600" b="1" dirty="0" smtClean="0">
                <a:solidFill>
                  <a:schemeClr val="bg2"/>
                </a:solidFill>
                <a:latin typeface="+mj-lt"/>
              </a:rPr>
              <a:t>VII</a:t>
            </a:r>
            <a:r>
              <a:rPr lang="en-US" sz="3600" b="1" dirty="0">
                <a:solidFill>
                  <a:schemeClr val="bg2"/>
                </a:solidFill>
                <a:latin typeface="+mj-lt"/>
              </a:rPr>
              <a:t>. </a:t>
            </a:r>
            <a:r>
              <a:rPr lang="ro-RO" sz="3600" b="1" dirty="0">
                <a:solidFill>
                  <a:schemeClr val="bg2"/>
                </a:solidFill>
                <a:latin typeface="+mj-lt"/>
              </a:rPr>
              <a:t>Oportunități pentru România în contextul </a:t>
            </a:r>
            <a:r>
              <a:rPr lang="ro-RO" sz="3600" b="1" dirty="0" err="1">
                <a:solidFill>
                  <a:schemeClr val="bg2"/>
                </a:solidFill>
                <a:latin typeface="+mj-lt"/>
              </a:rPr>
              <a:t>Brexit</a:t>
            </a:r>
            <a:endParaRPr lang="en-US" sz="3600" dirty="0">
              <a:solidFill>
                <a:schemeClr val="bg2"/>
              </a:solidFill>
              <a:latin typeface="+mj-lt"/>
            </a:endParaRPr>
          </a:p>
        </p:txBody>
      </p:sp>
      <p:sp>
        <p:nvSpPr>
          <p:cNvPr id="6" name="Rectangle 5"/>
          <p:cNvSpPr/>
          <p:nvPr/>
        </p:nvSpPr>
        <p:spPr>
          <a:xfrm>
            <a:off x="405442" y="2401851"/>
            <a:ext cx="11352362" cy="3477875"/>
          </a:xfrm>
          <a:prstGeom prst="rect">
            <a:avLst/>
          </a:prstGeom>
        </p:spPr>
        <p:txBody>
          <a:bodyPr wrap="square">
            <a:spAutoFit/>
          </a:bodyPr>
          <a:lstStyle/>
          <a:p>
            <a:pPr marL="457200" indent="-457200" algn="just">
              <a:buFont typeface="Arial" panose="020B0604020202020204" pitchFamily="34" charset="0"/>
              <a:buChar char="•"/>
            </a:pPr>
            <a:r>
              <a:rPr lang="ro-RO" sz="2200" b="1" dirty="0"/>
              <a:t>Procesul de retragere a Marii Britanii</a:t>
            </a:r>
            <a:r>
              <a:rPr lang="ro-RO" sz="2200" dirty="0"/>
              <a:t>, o provocare fără precedent pentru Uniunea Europeană, </a:t>
            </a:r>
            <a:r>
              <a:rPr lang="ro-RO" sz="2200" b="1" dirty="0"/>
              <a:t>poate fi transformat într-o sursă de oportunități </a:t>
            </a:r>
            <a:r>
              <a:rPr lang="ro-RO" sz="2200" dirty="0"/>
              <a:t>care să ducă la creșterea profilului economic al României și la întărirea ponderii în cadrul Uniunii Europene. </a:t>
            </a:r>
            <a:endParaRPr lang="ro-RO" sz="2200" dirty="0" smtClean="0"/>
          </a:p>
          <a:p>
            <a:pPr algn="just"/>
            <a:endParaRPr lang="ro-RO" sz="2200" dirty="0"/>
          </a:p>
          <a:p>
            <a:pPr marL="457200" indent="-457200" algn="just">
              <a:buFont typeface="Arial" panose="020B0604020202020204" pitchFamily="34" charset="0"/>
              <a:buChar char="•"/>
            </a:pPr>
            <a:r>
              <a:rPr lang="ro-RO" sz="2200" dirty="0"/>
              <a:t>Procesul retragerii poate duce la </a:t>
            </a:r>
            <a:r>
              <a:rPr lang="ro-RO" sz="2200" b="1" dirty="0"/>
              <a:t>reorientarea unor fluxuri semnificative de capital către Europa continentală </a:t>
            </a:r>
            <a:r>
              <a:rPr lang="ro-RO" sz="2200" dirty="0"/>
              <a:t>pe fondul pierderii de către Marea Britanie a calității de membru al blocului comunitar</a:t>
            </a:r>
            <a:r>
              <a:rPr lang="ro-RO" sz="2200" dirty="0" smtClean="0"/>
              <a:t>.</a:t>
            </a:r>
          </a:p>
          <a:p>
            <a:pPr algn="just"/>
            <a:endParaRPr lang="ro-RO" sz="2200" dirty="0"/>
          </a:p>
          <a:p>
            <a:pPr marL="457200" indent="-457200" algn="just">
              <a:buFont typeface="Arial" panose="020B0604020202020204" pitchFamily="34" charset="0"/>
              <a:buChar char="•"/>
            </a:pPr>
            <a:r>
              <a:rPr lang="ro-RO" sz="2200" b="1" dirty="0"/>
              <a:t>Interesul României de atragere de </a:t>
            </a:r>
            <a:r>
              <a:rPr lang="ro-RO" sz="2200" b="1" dirty="0" err="1"/>
              <a:t>investiţii</a:t>
            </a:r>
            <a:r>
              <a:rPr lang="ro-RO" sz="2200" b="1" dirty="0"/>
              <a:t> britanice trebuie să se </a:t>
            </a:r>
            <a:r>
              <a:rPr lang="ro-RO" sz="2200" b="1" dirty="0" err="1"/>
              <a:t>menţină</a:t>
            </a:r>
            <a:r>
              <a:rPr lang="ro-RO" sz="2200" dirty="0"/>
              <a:t> </a:t>
            </a:r>
            <a:r>
              <a:rPr lang="ro-RO" sz="2200" dirty="0" err="1"/>
              <a:t>şi</a:t>
            </a:r>
            <a:r>
              <a:rPr lang="ro-RO" sz="2200" dirty="0"/>
              <a:t> în </a:t>
            </a:r>
            <a:r>
              <a:rPr lang="ro-RO" sz="2200" dirty="0" err="1"/>
              <a:t>situaţia</a:t>
            </a:r>
            <a:r>
              <a:rPr lang="ro-RO" sz="2200" dirty="0"/>
              <a:t>  în care </a:t>
            </a:r>
            <a:r>
              <a:rPr lang="ro-RO" sz="2200" dirty="0" err="1"/>
              <a:t>relaţiile</a:t>
            </a:r>
            <a:r>
              <a:rPr lang="ro-RO" sz="2200" dirty="0"/>
              <a:t> economice cu UK vor fi guvernate de un acord încheiat la nivelul UE27.</a:t>
            </a:r>
          </a:p>
        </p:txBody>
      </p:sp>
      <p:sp>
        <p:nvSpPr>
          <p:cNvPr id="9" name="Slide Number Placeholder 8"/>
          <p:cNvSpPr>
            <a:spLocks noGrp="1"/>
          </p:cNvSpPr>
          <p:nvPr>
            <p:ph type="sldNum" sz="quarter" idx="12"/>
          </p:nvPr>
        </p:nvSpPr>
        <p:spPr/>
        <p:txBody>
          <a:bodyPr/>
          <a:lstStyle/>
          <a:p>
            <a:fld id="{63C1F4E4-7891-48B6-9E54-8CAEEC04DEA9}" type="slidenum">
              <a:rPr lang="ro-RO" smtClean="0"/>
              <a:t>33</a:t>
            </a:fld>
            <a:endParaRPr lang="ro-RO"/>
          </a:p>
        </p:txBody>
      </p:sp>
    </p:spTree>
    <p:extLst>
      <p:ext uri="{BB962C8B-B14F-4D97-AF65-F5344CB8AC3E}">
        <p14:creationId xmlns:p14="http://schemas.microsoft.com/office/powerpoint/2010/main" val="42313247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414067" y="365125"/>
            <a:ext cx="9549442" cy="584775"/>
          </a:xfrm>
          <a:prstGeom prst="rect">
            <a:avLst/>
          </a:prstGeom>
        </p:spPr>
        <p:txBody>
          <a:bodyPr wrap="square">
            <a:spAutoFit/>
          </a:bodyPr>
          <a:lstStyle/>
          <a:p>
            <a:r>
              <a:rPr lang="ro-RO" sz="3200" b="1" dirty="0">
                <a:solidFill>
                  <a:schemeClr val="bg2"/>
                </a:solidFill>
                <a:latin typeface="+mj-lt"/>
              </a:rPr>
              <a:t>VII. Oportunități pentru România în contextul </a:t>
            </a:r>
            <a:r>
              <a:rPr lang="ro-RO" sz="3200" b="1" dirty="0" err="1">
                <a:solidFill>
                  <a:schemeClr val="bg2"/>
                </a:solidFill>
                <a:latin typeface="+mj-lt"/>
              </a:rPr>
              <a:t>Brexit</a:t>
            </a:r>
            <a:endParaRPr lang="en-US" sz="3200" dirty="0">
              <a:solidFill>
                <a:schemeClr val="bg2"/>
              </a:solidFill>
              <a:latin typeface="+mj-lt"/>
            </a:endParaRPr>
          </a:p>
        </p:txBody>
      </p:sp>
      <p:sp>
        <p:nvSpPr>
          <p:cNvPr id="6" name="Rectangle 5"/>
          <p:cNvSpPr/>
          <p:nvPr/>
        </p:nvSpPr>
        <p:spPr>
          <a:xfrm>
            <a:off x="414067" y="1315025"/>
            <a:ext cx="11283351" cy="4955203"/>
          </a:xfrm>
          <a:prstGeom prst="rect">
            <a:avLst/>
          </a:prstGeom>
        </p:spPr>
        <p:txBody>
          <a:bodyPr wrap="square">
            <a:spAutoFit/>
          </a:bodyPr>
          <a:lstStyle/>
          <a:p>
            <a:pPr algn="just"/>
            <a:endParaRPr lang="ro-RO" b="1" dirty="0" smtClean="0"/>
          </a:p>
          <a:p>
            <a:pPr algn="just"/>
            <a:endParaRPr lang="ro-RO" b="1" dirty="0"/>
          </a:p>
          <a:p>
            <a:pPr algn="just"/>
            <a:r>
              <a:rPr lang="ro-RO" sz="2200" b="1" dirty="0" smtClean="0"/>
              <a:t>Atragerea </a:t>
            </a:r>
            <a:r>
              <a:rPr lang="ro-RO" sz="2200" b="1" dirty="0"/>
              <a:t>de </a:t>
            </a:r>
            <a:r>
              <a:rPr lang="ro-RO" sz="2200" b="1" dirty="0" smtClean="0"/>
              <a:t>investiții</a:t>
            </a:r>
          </a:p>
          <a:p>
            <a:pPr algn="just"/>
            <a:endParaRPr lang="ro-RO" sz="2200" dirty="0"/>
          </a:p>
          <a:p>
            <a:pPr marL="342900" indent="-342900" algn="just">
              <a:buFont typeface="Arial" panose="020B0604020202020204" pitchFamily="34" charset="0"/>
              <a:buChar char="•"/>
            </a:pPr>
            <a:r>
              <a:rPr lang="ro-RO" sz="2000" dirty="0"/>
              <a:t>Având în vedere că Marea Britanie constituie o </a:t>
            </a:r>
            <a:r>
              <a:rPr lang="ro-RO" sz="2000" dirty="0" err="1"/>
              <a:t>destinaţie</a:t>
            </a:r>
            <a:r>
              <a:rPr lang="ro-RO" sz="2000" dirty="0"/>
              <a:t> predilectă a investitorilor străini (prima în Europa și a treia în lume – 2015), contextul </a:t>
            </a:r>
            <a:r>
              <a:rPr lang="ro-RO" sz="2000" dirty="0" err="1"/>
              <a:t>Brexit</a:t>
            </a:r>
            <a:r>
              <a:rPr lang="ro-RO" sz="2000" dirty="0"/>
              <a:t> poate permite României să beneficieze de relocări ale centrelor de afaceri.</a:t>
            </a:r>
          </a:p>
          <a:p>
            <a:pPr algn="just"/>
            <a:endParaRPr lang="ro-RO" sz="2000" dirty="0"/>
          </a:p>
          <a:p>
            <a:pPr marL="342900" indent="-342900" algn="just">
              <a:buFont typeface="Arial" panose="020B0604020202020204" pitchFamily="34" charset="0"/>
              <a:buChar char="•"/>
            </a:pPr>
            <a:r>
              <a:rPr lang="ro-RO" sz="2000" dirty="0"/>
              <a:t>În acest sens, analiza sectorială relevă că România </a:t>
            </a:r>
            <a:r>
              <a:rPr lang="en-US" sz="2000" dirty="0" err="1" smtClean="0"/>
              <a:t>ar</a:t>
            </a:r>
            <a:r>
              <a:rPr lang="en-US" sz="2000" dirty="0" smtClean="0"/>
              <a:t> </a:t>
            </a:r>
            <a:r>
              <a:rPr lang="en-US" sz="2000" dirty="0" err="1" smtClean="0"/>
              <a:t>putea</a:t>
            </a:r>
            <a:r>
              <a:rPr lang="ro-RO" sz="2000" dirty="0" smtClean="0"/>
              <a:t> </a:t>
            </a:r>
            <a:r>
              <a:rPr lang="ro-RO" sz="2000" dirty="0"/>
              <a:t>viza cu precădere companii </a:t>
            </a:r>
            <a:r>
              <a:rPr lang="en-US" sz="2000" dirty="0" err="1" smtClean="0"/>
              <a:t>provenind</a:t>
            </a:r>
            <a:r>
              <a:rPr lang="en-US" sz="2000" dirty="0" smtClean="0"/>
              <a:t> din</a:t>
            </a:r>
            <a:r>
              <a:rPr lang="ro-RO" sz="2000" dirty="0" smtClean="0"/>
              <a:t> </a:t>
            </a:r>
            <a:r>
              <a:rPr lang="en-US" sz="2000" dirty="0" smtClean="0"/>
              <a:t>America de </a:t>
            </a:r>
            <a:r>
              <a:rPr lang="en-US" sz="2000" dirty="0" err="1" smtClean="0"/>
              <a:t>nord</a:t>
            </a:r>
            <a:r>
              <a:rPr lang="en-US" sz="2000" dirty="0"/>
              <a:t> </a:t>
            </a:r>
            <a:r>
              <a:rPr lang="ro-RO" sz="2000" dirty="0" smtClean="0"/>
              <a:t>și</a:t>
            </a:r>
            <a:r>
              <a:rPr lang="en-US" sz="2000" dirty="0" smtClean="0"/>
              <a:t> Asia de </a:t>
            </a:r>
            <a:r>
              <a:rPr lang="en-US" sz="2000" dirty="0" err="1" smtClean="0"/>
              <a:t>es</a:t>
            </a:r>
            <a:r>
              <a:rPr lang="ro-RO" sz="2000" dirty="0" smtClean="0"/>
              <a:t>t. </a:t>
            </a:r>
            <a:r>
              <a:rPr lang="ro-RO" sz="2000" dirty="0"/>
              <a:t>Aceasta poate fi realizată prin mai multe strategii de atragere a investitorilor: </a:t>
            </a:r>
          </a:p>
          <a:p>
            <a:pPr marL="800100" lvl="1" indent="-342900" algn="just">
              <a:buFont typeface="Arial" panose="020B0604020202020204" pitchFamily="34" charset="0"/>
              <a:buChar char="•"/>
            </a:pPr>
            <a:r>
              <a:rPr lang="ro-RO" sz="1600" dirty="0" smtClean="0"/>
              <a:t>cooperarea cu agențiile de investiții omoloage </a:t>
            </a:r>
          </a:p>
          <a:p>
            <a:pPr marL="800100" lvl="1" indent="-342900" algn="just">
              <a:buFont typeface="Arial" panose="020B0604020202020204" pitchFamily="34" charset="0"/>
              <a:buChar char="•"/>
            </a:pPr>
            <a:r>
              <a:rPr lang="ro-RO" sz="1600" dirty="0" smtClean="0"/>
              <a:t>monitorizarea continuă a efectelor </a:t>
            </a:r>
            <a:r>
              <a:rPr lang="ro-RO" sz="1600" dirty="0" err="1" smtClean="0"/>
              <a:t>Brexitului</a:t>
            </a:r>
            <a:r>
              <a:rPr lang="ro-RO" sz="1600" dirty="0" smtClean="0"/>
              <a:t> asupra mediului de afaceri</a:t>
            </a:r>
          </a:p>
          <a:p>
            <a:pPr marL="800100" lvl="1" indent="-342900" algn="just">
              <a:buFont typeface="Arial" panose="020B0604020202020204" pitchFamily="34" charset="0"/>
              <a:buChar char="•"/>
            </a:pPr>
            <a:r>
              <a:rPr lang="ro-RO" sz="1600" dirty="0" smtClean="0"/>
              <a:t>diseminarea activă a avantajelor competitive ale României către investitori</a:t>
            </a:r>
          </a:p>
          <a:p>
            <a:pPr marL="800100" lvl="1" indent="-342900" algn="just">
              <a:buFont typeface="Arial" panose="020B0604020202020204" pitchFamily="34" charset="0"/>
              <a:buChar char="•"/>
            </a:pPr>
            <a:r>
              <a:rPr lang="ro-RO" sz="1600" dirty="0" smtClean="0"/>
              <a:t>vizarea directă a exportatorilor din UK</a:t>
            </a:r>
          </a:p>
          <a:p>
            <a:pPr marL="800100" lvl="1" indent="-342900" algn="just">
              <a:buFont typeface="Arial" panose="020B0604020202020204" pitchFamily="34" charset="0"/>
              <a:buChar char="•"/>
            </a:pPr>
            <a:r>
              <a:rPr lang="ro-RO" sz="1600" dirty="0" smtClean="0"/>
              <a:t>vizarea agențiilor de investiții</a:t>
            </a:r>
          </a:p>
          <a:p>
            <a:pPr marL="800100" lvl="1" indent="-342900" algn="just">
              <a:buFont typeface="Arial" panose="020B0604020202020204" pitchFamily="34" charset="0"/>
              <a:buChar char="•"/>
            </a:pPr>
            <a:r>
              <a:rPr lang="ro-RO" sz="1600" dirty="0" smtClean="0"/>
              <a:t>vizarea directă a companiilor </a:t>
            </a:r>
            <a:endParaRPr lang="ro-RO" sz="1600" dirty="0"/>
          </a:p>
        </p:txBody>
      </p:sp>
      <p:sp>
        <p:nvSpPr>
          <p:cNvPr id="9" name="Slide Number Placeholder 8"/>
          <p:cNvSpPr>
            <a:spLocks noGrp="1"/>
          </p:cNvSpPr>
          <p:nvPr>
            <p:ph type="sldNum" sz="quarter" idx="12"/>
          </p:nvPr>
        </p:nvSpPr>
        <p:spPr/>
        <p:txBody>
          <a:bodyPr/>
          <a:lstStyle/>
          <a:p>
            <a:fld id="{63C1F4E4-7891-48B6-9E54-8CAEEC04DEA9}" type="slidenum">
              <a:rPr lang="ro-RO" smtClean="0"/>
              <a:t>34</a:t>
            </a:fld>
            <a:endParaRPr lang="ro-RO"/>
          </a:p>
        </p:txBody>
      </p:sp>
    </p:spTree>
    <p:extLst>
      <p:ext uri="{BB962C8B-B14F-4D97-AF65-F5344CB8AC3E}">
        <p14:creationId xmlns:p14="http://schemas.microsoft.com/office/powerpoint/2010/main" val="24119467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405442" y="365125"/>
            <a:ext cx="9480429" cy="584775"/>
          </a:xfrm>
          <a:prstGeom prst="rect">
            <a:avLst/>
          </a:prstGeom>
        </p:spPr>
        <p:txBody>
          <a:bodyPr wrap="square">
            <a:spAutoFit/>
          </a:bodyPr>
          <a:lstStyle/>
          <a:p>
            <a:r>
              <a:rPr lang="en-US" sz="3200" b="1" dirty="0">
                <a:solidFill>
                  <a:schemeClr val="bg2"/>
                </a:solidFill>
                <a:latin typeface="+mj-lt"/>
              </a:rPr>
              <a:t>VII. </a:t>
            </a:r>
            <a:r>
              <a:rPr lang="en-US" sz="3200" b="1" dirty="0" err="1">
                <a:solidFill>
                  <a:schemeClr val="bg2"/>
                </a:solidFill>
                <a:latin typeface="+mj-lt"/>
              </a:rPr>
              <a:t>Oportunități</a:t>
            </a:r>
            <a:r>
              <a:rPr lang="en-US" sz="3200" b="1" dirty="0">
                <a:solidFill>
                  <a:schemeClr val="bg2"/>
                </a:solidFill>
                <a:latin typeface="+mj-lt"/>
              </a:rPr>
              <a:t> </a:t>
            </a:r>
            <a:r>
              <a:rPr lang="en-US" sz="3200" b="1" dirty="0" err="1">
                <a:solidFill>
                  <a:schemeClr val="bg2"/>
                </a:solidFill>
                <a:latin typeface="+mj-lt"/>
              </a:rPr>
              <a:t>pentru</a:t>
            </a:r>
            <a:r>
              <a:rPr lang="en-US" sz="3200" b="1" dirty="0">
                <a:solidFill>
                  <a:schemeClr val="bg2"/>
                </a:solidFill>
                <a:latin typeface="+mj-lt"/>
              </a:rPr>
              <a:t> </a:t>
            </a:r>
            <a:r>
              <a:rPr lang="en-US" sz="3200" b="1" dirty="0" err="1">
                <a:solidFill>
                  <a:schemeClr val="bg2"/>
                </a:solidFill>
                <a:latin typeface="+mj-lt"/>
              </a:rPr>
              <a:t>România</a:t>
            </a:r>
            <a:r>
              <a:rPr lang="en-US" sz="3200" b="1" dirty="0">
                <a:solidFill>
                  <a:schemeClr val="bg2"/>
                </a:solidFill>
                <a:latin typeface="+mj-lt"/>
              </a:rPr>
              <a:t> </a:t>
            </a:r>
            <a:r>
              <a:rPr lang="en-US" sz="3200" b="1" dirty="0" err="1">
                <a:solidFill>
                  <a:schemeClr val="bg2"/>
                </a:solidFill>
                <a:latin typeface="+mj-lt"/>
              </a:rPr>
              <a:t>în</a:t>
            </a:r>
            <a:r>
              <a:rPr lang="en-US" sz="3200" b="1" dirty="0">
                <a:solidFill>
                  <a:schemeClr val="bg2"/>
                </a:solidFill>
                <a:latin typeface="+mj-lt"/>
              </a:rPr>
              <a:t> </a:t>
            </a:r>
            <a:r>
              <a:rPr lang="en-US" sz="3200" b="1" dirty="0" err="1">
                <a:solidFill>
                  <a:schemeClr val="bg2"/>
                </a:solidFill>
                <a:latin typeface="+mj-lt"/>
              </a:rPr>
              <a:t>contextul</a:t>
            </a:r>
            <a:r>
              <a:rPr lang="en-US" sz="3200" b="1" dirty="0">
                <a:solidFill>
                  <a:schemeClr val="bg2"/>
                </a:solidFill>
                <a:latin typeface="+mj-lt"/>
              </a:rPr>
              <a:t> </a:t>
            </a:r>
            <a:r>
              <a:rPr lang="en-US" sz="3200" b="1" dirty="0" err="1">
                <a:solidFill>
                  <a:schemeClr val="bg2"/>
                </a:solidFill>
                <a:latin typeface="+mj-lt"/>
              </a:rPr>
              <a:t>Brexit</a:t>
            </a:r>
            <a:endParaRPr lang="en-US" sz="3200" dirty="0">
              <a:solidFill>
                <a:schemeClr val="bg2"/>
              </a:solidFill>
              <a:latin typeface="+mj-lt"/>
            </a:endParaRPr>
          </a:p>
        </p:txBody>
      </p:sp>
      <p:sp>
        <p:nvSpPr>
          <p:cNvPr id="7" name="Rectangle 6"/>
          <p:cNvSpPr/>
          <p:nvPr/>
        </p:nvSpPr>
        <p:spPr>
          <a:xfrm>
            <a:off x="336430" y="1720840"/>
            <a:ext cx="11507638" cy="4370427"/>
          </a:xfrm>
          <a:prstGeom prst="rect">
            <a:avLst/>
          </a:prstGeom>
        </p:spPr>
        <p:txBody>
          <a:bodyPr wrap="square">
            <a:spAutoFit/>
          </a:bodyPr>
          <a:lstStyle/>
          <a:p>
            <a:pPr marL="457200" indent="-457200" algn="just">
              <a:buFont typeface="Arial" panose="020B0604020202020204" pitchFamily="34" charset="0"/>
              <a:buChar char="•"/>
            </a:pPr>
            <a:endParaRPr lang="en-US" sz="2600" b="1" dirty="0" smtClean="0"/>
          </a:p>
          <a:p>
            <a:pPr marL="457200" indent="-457200" algn="just">
              <a:buFont typeface="Arial" panose="020B0604020202020204" pitchFamily="34" charset="0"/>
              <a:buChar char="•"/>
            </a:pPr>
            <a:endParaRPr lang="en-US" sz="2600" b="1" dirty="0"/>
          </a:p>
          <a:p>
            <a:pPr algn="just"/>
            <a:r>
              <a:rPr lang="ro-RO" sz="2000" b="1" dirty="0" smtClean="0"/>
              <a:t>Domeniul educației</a:t>
            </a:r>
          </a:p>
          <a:p>
            <a:pPr marL="457200" indent="-457200" algn="just">
              <a:buFont typeface="Arial" panose="020B0604020202020204" pitchFamily="34" charset="0"/>
              <a:buChar char="•"/>
            </a:pPr>
            <a:endParaRPr lang="ro-RO" sz="2000" b="1" dirty="0"/>
          </a:p>
          <a:p>
            <a:pPr algn="just"/>
            <a:r>
              <a:rPr lang="ro-RO" sz="2000" b="1" dirty="0" smtClean="0"/>
              <a:t>Creșterea prezenţei </a:t>
            </a:r>
            <a:r>
              <a:rPr lang="ro-RO" sz="2000" b="1" dirty="0"/>
              <a:t>britanice în România în materie de educaţie şi formare profesională</a:t>
            </a:r>
            <a:r>
              <a:rPr lang="ro-RO" sz="2000" dirty="0"/>
              <a:t>, cu precădere prin deschiderea de </a:t>
            </a:r>
            <a:r>
              <a:rPr lang="ro-RO" sz="2000" b="1" dirty="0"/>
              <a:t>filiale ale instituțiilor de învățământ superior din Marea Britanie în România</a:t>
            </a:r>
            <a:r>
              <a:rPr lang="ro-RO" sz="2000" dirty="0"/>
              <a:t>, condiționată de respectarea legislației naționale privind autorizarea/acreditarea. </a:t>
            </a:r>
            <a:endParaRPr lang="ro-RO" sz="2000" dirty="0" smtClean="0"/>
          </a:p>
          <a:p>
            <a:pPr marL="457200" indent="-457200" algn="just">
              <a:buFont typeface="Arial" panose="020B0604020202020204" pitchFamily="34" charset="0"/>
              <a:buChar char="•"/>
            </a:pPr>
            <a:endParaRPr lang="ro-RO" sz="2000" dirty="0"/>
          </a:p>
          <a:p>
            <a:pPr marL="457200" indent="-457200" algn="just">
              <a:buFont typeface="Arial" panose="020B0604020202020204" pitchFamily="34" charset="0"/>
              <a:buChar char="•"/>
            </a:pPr>
            <a:endParaRPr lang="ro-RO" sz="2000" dirty="0" smtClean="0"/>
          </a:p>
          <a:p>
            <a:pPr marL="457200" indent="-457200" algn="just">
              <a:buFont typeface="Arial" panose="020B0604020202020204" pitchFamily="34" charset="0"/>
              <a:buChar char="•"/>
            </a:pPr>
            <a:endParaRPr lang="ro-RO" sz="2000" dirty="0" smtClean="0"/>
          </a:p>
          <a:p>
            <a:pPr marL="457200" indent="-457200" algn="just">
              <a:buFont typeface="Arial" panose="020B0604020202020204" pitchFamily="34" charset="0"/>
              <a:buChar char="•"/>
            </a:pPr>
            <a:endParaRPr lang="ro-RO" sz="2000" dirty="0"/>
          </a:p>
          <a:p>
            <a:pPr marL="457200" indent="-457200" algn="just">
              <a:buFont typeface="Arial" panose="020B0604020202020204" pitchFamily="34" charset="0"/>
              <a:buChar char="•"/>
            </a:pPr>
            <a:endParaRPr lang="ro-RO" sz="2000" dirty="0"/>
          </a:p>
          <a:p>
            <a:pPr algn="just"/>
            <a:endParaRPr lang="ro-RO" sz="2600" dirty="0"/>
          </a:p>
        </p:txBody>
      </p:sp>
      <p:sp>
        <p:nvSpPr>
          <p:cNvPr id="9" name="Slide Number Placeholder 8"/>
          <p:cNvSpPr>
            <a:spLocks noGrp="1"/>
          </p:cNvSpPr>
          <p:nvPr>
            <p:ph type="sldNum" sz="quarter" idx="12"/>
          </p:nvPr>
        </p:nvSpPr>
        <p:spPr/>
        <p:txBody>
          <a:bodyPr/>
          <a:lstStyle/>
          <a:p>
            <a:fld id="{63C1F4E4-7891-48B6-9E54-8CAEEC04DEA9}" type="slidenum">
              <a:rPr lang="ro-RO" smtClean="0"/>
              <a:t>35</a:t>
            </a:fld>
            <a:endParaRPr lang="ro-RO"/>
          </a:p>
        </p:txBody>
      </p:sp>
      <p:sp>
        <p:nvSpPr>
          <p:cNvPr id="8" name="Rectangle 7"/>
          <p:cNvSpPr/>
          <p:nvPr/>
        </p:nvSpPr>
        <p:spPr>
          <a:xfrm>
            <a:off x="838200" y="4507587"/>
            <a:ext cx="9957759" cy="1477328"/>
          </a:xfrm>
          <a:prstGeom prst="rect">
            <a:avLst/>
          </a:prstGeom>
          <a:solidFill>
            <a:schemeClr val="accent1">
              <a:lumMod val="75000"/>
              <a:alpha val="10000"/>
            </a:schemeClr>
          </a:solidFill>
        </p:spPr>
        <p:txBody>
          <a:bodyPr wrap="square">
            <a:spAutoFit/>
          </a:bodyPr>
          <a:lstStyle/>
          <a:p>
            <a:pPr marL="457200" indent="-457200" algn="just">
              <a:buFont typeface="Arial" panose="020B0604020202020204" pitchFamily="34" charset="0"/>
              <a:buChar char="•"/>
            </a:pPr>
            <a:r>
              <a:rPr lang="ro-RO" sz="1500" dirty="0"/>
              <a:t>Acest obiectiv poate fi realizat în condițiile respectării legislației naționale privind autorizarea/acreditarea. Furnizorul de educație va parcurge etapele prevăzute în lege pentru a obține autorizarea funcționării și ulterior acreditarea. </a:t>
            </a:r>
          </a:p>
          <a:p>
            <a:pPr marL="457200" indent="-457200" algn="just">
              <a:buFont typeface="Arial" panose="020B0604020202020204" pitchFamily="34" charset="0"/>
              <a:buChar char="•"/>
            </a:pPr>
            <a:r>
              <a:rPr lang="ro-RO" sz="1500" dirty="0"/>
              <a:t>Conform legii, instituțiile de învățământ superior din străinătate, pot organiza filiala pe teritoriul României, singure sau în parteneriat cu instituții similare din România. </a:t>
            </a:r>
          </a:p>
          <a:p>
            <a:pPr marL="457200" indent="-457200" algn="just">
              <a:buFont typeface="Arial" panose="020B0604020202020204" pitchFamily="34" charset="0"/>
              <a:buChar char="•"/>
            </a:pPr>
            <a:r>
              <a:rPr lang="ro-RO" sz="1500" dirty="0"/>
              <a:t>Dacă se vor elibera diplome conform sistemului respectiv de învățământ, va fi necesară autorizarea/acreditarea potrivit regulilor ARACIS. </a:t>
            </a:r>
          </a:p>
        </p:txBody>
      </p:sp>
    </p:spTree>
    <p:extLst>
      <p:ext uri="{BB962C8B-B14F-4D97-AF65-F5344CB8AC3E}">
        <p14:creationId xmlns:p14="http://schemas.microsoft.com/office/powerpoint/2010/main" val="32010196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388190" y="365125"/>
            <a:ext cx="9618452" cy="584775"/>
          </a:xfrm>
          <a:prstGeom prst="rect">
            <a:avLst/>
          </a:prstGeom>
        </p:spPr>
        <p:txBody>
          <a:bodyPr wrap="square">
            <a:spAutoFit/>
          </a:bodyPr>
          <a:lstStyle/>
          <a:p>
            <a:r>
              <a:rPr lang="ro-RO" sz="3200" b="1" dirty="0">
                <a:solidFill>
                  <a:schemeClr val="bg2"/>
                </a:solidFill>
                <a:latin typeface="+mj-lt"/>
              </a:rPr>
              <a:t>VII. </a:t>
            </a:r>
            <a:r>
              <a:rPr lang="en-US" sz="3200" b="1" dirty="0" err="1">
                <a:solidFill>
                  <a:schemeClr val="bg2"/>
                </a:solidFill>
                <a:latin typeface="+mj-lt"/>
              </a:rPr>
              <a:t>Oportunități</a:t>
            </a:r>
            <a:r>
              <a:rPr lang="en-US" sz="3200" b="1" dirty="0">
                <a:solidFill>
                  <a:schemeClr val="bg2"/>
                </a:solidFill>
                <a:latin typeface="+mj-lt"/>
              </a:rPr>
              <a:t> </a:t>
            </a:r>
            <a:r>
              <a:rPr lang="en-US" sz="3200" b="1" dirty="0" err="1">
                <a:solidFill>
                  <a:schemeClr val="bg2"/>
                </a:solidFill>
                <a:latin typeface="+mj-lt"/>
              </a:rPr>
              <a:t>pentru</a:t>
            </a:r>
            <a:r>
              <a:rPr lang="en-US" sz="3200" b="1" dirty="0">
                <a:solidFill>
                  <a:schemeClr val="bg2"/>
                </a:solidFill>
                <a:latin typeface="+mj-lt"/>
              </a:rPr>
              <a:t> </a:t>
            </a:r>
            <a:r>
              <a:rPr lang="en-US" sz="3200" b="1" dirty="0" err="1">
                <a:solidFill>
                  <a:schemeClr val="bg2"/>
                </a:solidFill>
                <a:latin typeface="+mj-lt"/>
              </a:rPr>
              <a:t>România</a:t>
            </a:r>
            <a:r>
              <a:rPr lang="en-US" sz="3200" b="1" dirty="0">
                <a:solidFill>
                  <a:schemeClr val="bg2"/>
                </a:solidFill>
                <a:latin typeface="+mj-lt"/>
              </a:rPr>
              <a:t> </a:t>
            </a:r>
            <a:r>
              <a:rPr lang="en-US" sz="3200" b="1" dirty="0" err="1">
                <a:solidFill>
                  <a:schemeClr val="bg2"/>
                </a:solidFill>
                <a:latin typeface="+mj-lt"/>
              </a:rPr>
              <a:t>în</a:t>
            </a:r>
            <a:r>
              <a:rPr lang="en-US" sz="3200" b="1" dirty="0">
                <a:solidFill>
                  <a:schemeClr val="bg2"/>
                </a:solidFill>
                <a:latin typeface="+mj-lt"/>
              </a:rPr>
              <a:t> </a:t>
            </a:r>
            <a:r>
              <a:rPr lang="en-US" sz="3200" b="1" dirty="0" err="1">
                <a:solidFill>
                  <a:schemeClr val="bg2"/>
                </a:solidFill>
                <a:latin typeface="+mj-lt"/>
              </a:rPr>
              <a:t>contextul</a:t>
            </a:r>
            <a:r>
              <a:rPr lang="en-US" sz="3200" b="1" dirty="0">
                <a:solidFill>
                  <a:schemeClr val="bg2"/>
                </a:solidFill>
                <a:latin typeface="+mj-lt"/>
              </a:rPr>
              <a:t> </a:t>
            </a:r>
            <a:r>
              <a:rPr lang="en-US" sz="3200" b="1" dirty="0" err="1">
                <a:solidFill>
                  <a:schemeClr val="bg2"/>
                </a:solidFill>
                <a:latin typeface="+mj-lt"/>
              </a:rPr>
              <a:t>Brexit</a:t>
            </a:r>
            <a:endParaRPr lang="en-US" sz="3200" dirty="0">
              <a:solidFill>
                <a:schemeClr val="bg2"/>
              </a:solidFill>
              <a:latin typeface="+mj-lt"/>
            </a:endParaRPr>
          </a:p>
        </p:txBody>
      </p:sp>
      <p:sp>
        <p:nvSpPr>
          <p:cNvPr id="6" name="Rectangle 5"/>
          <p:cNvSpPr/>
          <p:nvPr/>
        </p:nvSpPr>
        <p:spPr>
          <a:xfrm>
            <a:off x="411192" y="1216481"/>
            <a:ext cx="11369616" cy="4924425"/>
          </a:xfrm>
          <a:prstGeom prst="rect">
            <a:avLst/>
          </a:prstGeom>
        </p:spPr>
        <p:txBody>
          <a:bodyPr wrap="square">
            <a:spAutoFit/>
          </a:bodyPr>
          <a:lstStyle/>
          <a:p>
            <a:pPr algn="just"/>
            <a:endParaRPr lang="ro-RO" b="1" dirty="0" smtClean="0"/>
          </a:p>
          <a:p>
            <a:pPr algn="just"/>
            <a:endParaRPr lang="ro-RO" b="1" dirty="0"/>
          </a:p>
          <a:p>
            <a:pPr algn="just"/>
            <a:endParaRPr lang="ro-RO" b="1" dirty="0" smtClean="0"/>
          </a:p>
          <a:p>
            <a:pPr algn="just"/>
            <a:r>
              <a:rPr lang="ro-RO" sz="2000" b="1" dirty="0" smtClean="0"/>
              <a:t>Domeniul</a:t>
            </a:r>
            <a:r>
              <a:rPr lang="ro-RO" sz="2000" dirty="0" smtClean="0"/>
              <a:t> </a:t>
            </a:r>
            <a:r>
              <a:rPr lang="ro-RO" sz="2000" b="1" dirty="0" smtClean="0"/>
              <a:t>cultural</a:t>
            </a:r>
          </a:p>
          <a:p>
            <a:pPr algn="just"/>
            <a:endParaRPr lang="ro-RO" sz="2000" b="1" dirty="0"/>
          </a:p>
          <a:p>
            <a:pPr marL="342900" indent="-342900" algn="just">
              <a:buFont typeface="Arial" panose="020B0604020202020204" pitchFamily="34" charset="0"/>
              <a:buChar char="•"/>
            </a:pPr>
            <a:r>
              <a:rPr lang="ro-RO" sz="2000" dirty="0"/>
              <a:t>Este posibilă </a:t>
            </a:r>
            <a:r>
              <a:rPr lang="ro-RO" sz="2000" b="1" dirty="0"/>
              <a:t>consolidarea relațiilor bilaterale în domeniul culturii</a:t>
            </a:r>
            <a:r>
              <a:rPr lang="ro-RO" sz="2000" dirty="0"/>
              <a:t>. În prezent, relațiile bilaterale dintre România și Marea Britanie în domeniul culturii nu mai sunt reglementate, dar parteneriatul strategic RO-UK ar putea consolida inclusiv componenta culturală a relației bilaterale româno-britanice. </a:t>
            </a:r>
            <a:endParaRPr lang="ro-RO" sz="2000" b="1" dirty="0" smtClean="0"/>
          </a:p>
          <a:p>
            <a:pPr marL="342900" indent="-342900" algn="just">
              <a:buFont typeface="Arial" panose="020B0604020202020204" pitchFamily="34" charset="0"/>
              <a:buChar char="•"/>
            </a:pPr>
            <a:endParaRPr lang="ro-RO" sz="2000" b="1" dirty="0" smtClean="0"/>
          </a:p>
          <a:p>
            <a:pPr marL="342900" indent="-342900" algn="just">
              <a:buFont typeface="Arial" panose="020B0604020202020204" pitchFamily="34" charset="0"/>
              <a:buChar char="•"/>
            </a:pPr>
            <a:r>
              <a:rPr lang="ro-RO" sz="2000" b="1" dirty="0" smtClean="0"/>
              <a:t>România </a:t>
            </a:r>
            <a:r>
              <a:rPr lang="ro-RO" sz="2000" b="1" dirty="0"/>
              <a:t>poate transforma într-un avantaj diminuarea ratei exporturilor culturale britanice către UE</a:t>
            </a:r>
            <a:r>
              <a:rPr lang="ro-RO" sz="2000" dirty="0"/>
              <a:t>. În acest context, poate fi analizată posibilitatea ca </a:t>
            </a:r>
            <a:r>
              <a:rPr lang="ro-RO" sz="2000" b="1" dirty="0"/>
              <a:t>România să acopere o parte a segmentului de piață</a:t>
            </a:r>
            <a:r>
              <a:rPr lang="ro-RO" sz="2000" dirty="0"/>
              <a:t> în care Marea Britanie este bine poziționată, din punct de vedere al furnizării de servicii și bunuri pentru statele UE</a:t>
            </a:r>
            <a:r>
              <a:rPr lang="ro-RO" sz="2000" dirty="0" smtClean="0"/>
              <a:t>.</a:t>
            </a:r>
            <a:endParaRPr lang="en-US" sz="2000" dirty="0"/>
          </a:p>
          <a:p>
            <a:pPr algn="just"/>
            <a:endParaRPr lang="ro-RO" sz="2000" dirty="0"/>
          </a:p>
          <a:p>
            <a:pPr marL="342900" indent="-342900" algn="just">
              <a:buFont typeface="Arial" panose="020B0604020202020204" pitchFamily="34" charset="0"/>
              <a:buChar char="•"/>
            </a:pPr>
            <a:r>
              <a:rPr lang="ro-RO" sz="2000" b="1" dirty="0"/>
              <a:t>Poate fi continuat exportul de carte din Marea Britanie și importul în Marea Britanie </a:t>
            </a:r>
            <a:r>
              <a:rPr lang="ro-RO" sz="2000" dirty="0"/>
              <a:t>a aparatelor folosite în industria audio-</a:t>
            </a:r>
            <a:r>
              <a:rPr lang="ro-RO" sz="2000" dirty="0" err="1"/>
              <a:t>foto</a:t>
            </a:r>
            <a:r>
              <a:rPr lang="ro-RO" sz="2000" dirty="0"/>
              <a:t>.</a:t>
            </a:r>
            <a:endParaRPr lang="en-US" sz="2000" dirty="0"/>
          </a:p>
        </p:txBody>
      </p:sp>
      <p:sp>
        <p:nvSpPr>
          <p:cNvPr id="9" name="Slide Number Placeholder 8"/>
          <p:cNvSpPr>
            <a:spLocks noGrp="1"/>
          </p:cNvSpPr>
          <p:nvPr>
            <p:ph type="sldNum" sz="quarter" idx="12"/>
          </p:nvPr>
        </p:nvSpPr>
        <p:spPr/>
        <p:txBody>
          <a:bodyPr/>
          <a:lstStyle/>
          <a:p>
            <a:fld id="{63C1F4E4-7891-48B6-9E54-8CAEEC04DEA9}" type="slidenum">
              <a:rPr lang="ro-RO" smtClean="0"/>
              <a:t>36</a:t>
            </a:fld>
            <a:endParaRPr lang="ro-RO"/>
          </a:p>
        </p:txBody>
      </p:sp>
    </p:spTree>
    <p:extLst>
      <p:ext uri="{BB962C8B-B14F-4D97-AF65-F5344CB8AC3E}">
        <p14:creationId xmlns:p14="http://schemas.microsoft.com/office/powerpoint/2010/main" val="25658687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391065" y="359314"/>
            <a:ext cx="9701840" cy="646331"/>
          </a:xfrm>
          <a:prstGeom prst="rect">
            <a:avLst/>
          </a:prstGeom>
        </p:spPr>
        <p:txBody>
          <a:bodyPr wrap="square">
            <a:spAutoFit/>
          </a:bodyPr>
          <a:lstStyle/>
          <a:p>
            <a:r>
              <a:rPr lang="ro-RO" sz="3600" b="1" dirty="0">
                <a:solidFill>
                  <a:schemeClr val="bg2"/>
                </a:solidFill>
                <a:latin typeface="+mj-lt"/>
              </a:rPr>
              <a:t>VIII. Comunicarea publică a obiectivelor României</a:t>
            </a:r>
            <a:endParaRPr lang="en-US" sz="3600" dirty="0">
              <a:solidFill>
                <a:schemeClr val="bg2"/>
              </a:solidFill>
              <a:latin typeface="+mj-lt"/>
            </a:endParaRPr>
          </a:p>
        </p:txBody>
      </p:sp>
      <p:sp>
        <p:nvSpPr>
          <p:cNvPr id="6" name="Rectangle 5"/>
          <p:cNvSpPr/>
          <p:nvPr/>
        </p:nvSpPr>
        <p:spPr>
          <a:xfrm>
            <a:off x="267418" y="1409481"/>
            <a:ext cx="11533517" cy="4939814"/>
          </a:xfrm>
          <a:prstGeom prst="rect">
            <a:avLst/>
          </a:prstGeom>
        </p:spPr>
        <p:txBody>
          <a:bodyPr wrap="square">
            <a:spAutoFit/>
          </a:bodyPr>
          <a:lstStyle/>
          <a:p>
            <a:pPr algn="just"/>
            <a:endParaRPr lang="ro-RO" dirty="0" smtClean="0"/>
          </a:p>
          <a:p>
            <a:pPr algn="just"/>
            <a:r>
              <a:rPr lang="ro-RO" b="1" dirty="0" smtClean="0"/>
              <a:t>Guvernul României derulează un plan de comunicare la nivel politic și diplomatic cu două secvențe:</a:t>
            </a:r>
          </a:p>
          <a:p>
            <a:pPr marL="285750" indent="-285750" algn="just">
              <a:buFont typeface="Arial" panose="020B0604020202020204" pitchFamily="34" charset="0"/>
              <a:buChar char="•"/>
            </a:pPr>
            <a:endParaRPr lang="ro-RO" dirty="0"/>
          </a:p>
          <a:p>
            <a:pPr marL="342900" indent="-342900" algn="just">
              <a:buFont typeface="+mj-lt"/>
              <a:buAutoNum type="arabicPeriod"/>
            </a:pPr>
            <a:r>
              <a:rPr lang="ro-RO" dirty="0" smtClean="0"/>
              <a:t>Axele Strategice de acțiune a Guvernului sunt supuse unei </a:t>
            </a:r>
            <a:r>
              <a:rPr lang="ro-RO" b="1" dirty="0" smtClean="0"/>
              <a:t>largi dezbateri sectoriale</a:t>
            </a:r>
            <a:r>
              <a:rPr lang="ro-RO" dirty="0" smtClean="0"/>
              <a:t>, cu implicarea tuturor ministerelor vizate în procesul de elaborare a prezentului document. </a:t>
            </a:r>
          </a:p>
          <a:p>
            <a:pPr marL="742950" lvl="1" indent="-285750" algn="just">
              <a:buFont typeface="Arial" panose="020B0604020202020204" pitchFamily="34" charset="0"/>
              <a:buChar char="•"/>
            </a:pPr>
            <a:r>
              <a:rPr lang="ro-RO" sz="1500" dirty="0" smtClean="0"/>
              <a:t>Acest proces este necesar atât prin prisma nevoii de informare a publicului, cât și în vederea colectării de observații și contribuții care să se regăsească în varianta finală a documentului, care va fi supusă adoptării în ședință de guvern. </a:t>
            </a:r>
          </a:p>
          <a:p>
            <a:pPr lvl="1" algn="just"/>
            <a:endParaRPr lang="ro-RO" sz="1500" dirty="0" smtClean="0"/>
          </a:p>
          <a:p>
            <a:pPr marL="342900" indent="-342900" algn="just">
              <a:buFont typeface="+mj-lt"/>
              <a:buAutoNum type="arabicPeriod"/>
            </a:pPr>
            <a:r>
              <a:rPr lang="ro-RO" dirty="0" smtClean="0"/>
              <a:t>Ulterior, va fi vizată </a:t>
            </a:r>
            <a:r>
              <a:rPr lang="ro-RO" b="1" dirty="0" smtClean="0"/>
              <a:t>comunitatea de români din Marea Britanie </a:t>
            </a:r>
            <a:r>
              <a:rPr lang="ro-RO" dirty="0" smtClean="0"/>
              <a:t>printr-o campanie de comunicare având drept obiectiv structurarea unui dialog deschis și constructiv cu cetățenii români din această țară. Se dorește astfel atât informarea acestora asupra modalităților prin care statul român le stă la dispoziție, cât și înțelegerea nevoilor și oferirea de răspunsuri la acestea prin acțiuni specifice ale statului român. </a:t>
            </a:r>
          </a:p>
          <a:p>
            <a:pPr algn="just"/>
            <a:endParaRPr lang="ro-RO" dirty="0" smtClean="0"/>
          </a:p>
          <a:p>
            <a:pPr marL="285750" indent="-285750" algn="just">
              <a:buFont typeface="Arial" panose="020B0604020202020204" pitchFamily="34" charset="0"/>
              <a:buChar char="•"/>
            </a:pPr>
            <a:r>
              <a:rPr lang="ro-RO" dirty="0" smtClean="0"/>
              <a:t>MAE, prin ministrul delegat pentru afaceri europene, Ministerul pentru Românii de Pretutindeni și alte ministere de linie, va organiza în România şi în Marea Britanie </a:t>
            </a:r>
            <a:r>
              <a:rPr lang="ro-RO" b="1" dirty="0" smtClean="0"/>
              <a:t>evenimente de comunicare publică </a:t>
            </a:r>
            <a:r>
              <a:rPr lang="ro-RO" dirty="0" smtClean="0"/>
              <a:t>pe tema procesului Brexit și a consecințelor pe care acesta le va avea asupra României și a cetățenilor români.</a:t>
            </a:r>
          </a:p>
          <a:p>
            <a:pPr marL="285750" indent="-285750" algn="just">
              <a:buFont typeface="Arial" panose="020B0604020202020204" pitchFamily="34" charset="0"/>
              <a:buChar char="•"/>
            </a:pPr>
            <a:r>
              <a:rPr lang="ro-RO" dirty="0" smtClean="0"/>
              <a:t>Pe parcursul desfășurării procesului de negociere, </a:t>
            </a:r>
            <a:r>
              <a:rPr lang="ro-RO" b="1" dirty="0" smtClean="0"/>
              <a:t>ministerele de linie vor menține un dialog constant cu partenerii sociali </a:t>
            </a:r>
            <a:r>
              <a:rPr lang="ro-RO" dirty="0" smtClean="0"/>
              <a:t>în vederea fundamentării mandatelor sectoriale prin includerea perspectivelor acestora. </a:t>
            </a:r>
            <a:endParaRPr lang="ro-RO" dirty="0"/>
          </a:p>
        </p:txBody>
      </p:sp>
      <p:sp>
        <p:nvSpPr>
          <p:cNvPr id="9" name="Slide Number Placeholder 8"/>
          <p:cNvSpPr>
            <a:spLocks noGrp="1"/>
          </p:cNvSpPr>
          <p:nvPr>
            <p:ph type="sldNum" sz="quarter" idx="12"/>
          </p:nvPr>
        </p:nvSpPr>
        <p:spPr/>
        <p:txBody>
          <a:bodyPr/>
          <a:lstStyle/>
          <a:p>
            <a:fld id="{63C1F4E4-7891-48B6-9E54-8CAEEC04DEA9}" type="slidenum">
              <a:rPr lang="ro-RO" smtClean="0"/>
              <a:t>37</a:t>
            </a:fld>
            <a:endParaRPr lang="ro-RO"/>
          </a:p>
        </p:txBody>
      </p:sp>
    </p:spTree>
    <p:extLst>
      <p:ext uri="{BB962C8B-B14F-4D97-AF65-F5344CB8AC3E}">
        <p14:creationId xmlns:p14="http://schemas.microsoft.com/office/powerpoint/2010/main" val="42300853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7621142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379562" y="320020"/>
            <a:ext cx="6301777" cy="707886"/>
          </a:xfrm>
          <a:prstGeom prst="rect">
            <a:avLst/>
          </a:prstGeom>
        </p:spPr>
        <p:txBody>
          <a:bodyPr wrap="square">
            <a:spAutoFit/>
          </a:bodyPr>
          <a:lstStyle/>
          <a:p>
            <a:r>
              <a:rPr lang="ro-RO" sz="4000" b="1" dirty="0">
                <a:solidFill>
                  <a:schemeClr val="bg2"/>
                </a:solidFill>
                <a:latin typeface="+mj-lt"/>
              </a:rPr>
              <a:t>Concluzii</a:t>
            </a:r>
            <a:endParaRPr lang="en-US" sz="4000" dirty="0">
              <a:solidFill>
                <a:schemeClr val="bg2"/>
              </a:solidFill>
              <a:latin typeface="+mj-lt"/>
            </a:endParaRPr>
          </a:p>
        </p:txBody>
      </p:sp>
      <p:sp>
        <p:nvSpPr>
          <p:cNvPr id="9" name="Slide Number Placeholder 8"/>
          <p:cNvSpPr>
            <a:spLocks noGrp="1"/>
          </p:cNvSpPr>
          <p:nvPr>
            <p:ph type="sldNum" sz="quarter" idx="12"/>
          </p:nvPr>
        </p:nvSpPr>
        <p:spPr/>
        <p:txBody>
          <a:bodyPr/>
          <a:lstStyle/>
          <a:p>
            <a:fld id="{63C1F4E4-7891-48B6-9E54-8CAEEC04DEA9}" type="slidenum">
              <a:rPr lang="ro-RO" smtClean="0"/>
              <a:t>38</a:t>
            </a:fld>
            <a:endParaRPr lang="ro-RO"/>
          </a:p>
        </p:txBody>
      </p:sp>
      <p:sp>
        <p:nvSpPr>
          <p:cNvPr id="8" name="TextBox 7"/>
          <p:cNvSpPr txBox="1"/>
          <p:nvPr/>
        </p:nvSpPr>
        <p:spPr>
          <a:xfrm>
            <a:off x="379562" y="2477020"/>
            <a:ext cx="11188461" cy="3477875"/>
          </a:xfrm>
          <a:prstGeom prst="rect">
            <a:avLst/>
          </a:prstGeom>
          <a:noFill/>
        </p:spPr>
        <p:txBody>
          <a:bodyPr wrap="square" rtlCol="0">
            <a:spAutoFit/>
          </a:bodyPr>
          <a:lstStyle/>
          <a:p>
            <a:pPr algn="just"/>
            <a:r>
              <a:rPr lang="ro-RO" sz="2000" dirty="0" smtClean="0"/>
              <a:t>Procesul Brexit este un fenomen de o complexitate fără precedent, cu efecte profunde și greu de calculat la acest moment. Ieșirea Marii Britanii va avea consecințe și pentru România. </a:t>
            </a:r>
          </a:p>
          <a:p>
            <a:pPr algn="just"/>
            <a:endParaRPr lang="ro-RO" sz="2000" dirty="0" smtClean="0"/>
          </a:p>
          <a:p>
            <a:pPr algn="just"/>
            <a:r>
              <a:rPr lang="ro-RO" sz="2000" dirty="0" smtClean="0"/>
              <a:t>Obiectivul Guvernului este de a minimiza impactul negativ și de a fructifica oportunitățile, în cadrul unui proces decizional incluziv care ia în calcul toate opiniile relevante. </a:t>
            </a:r>
          </a:p>
          <a:p>
            <a:pPr algn="just"/>
            <a:endParaRPr lang="ro-RO" sz="2000" dirty="0" smtClean="0"/>
          </a:p>
          <a:p>
            <a:pPr algn="just"/>
            <a:r>
              <a:rPr lang="ro-RO" sz="2000" dirty="0" smtClean="0"/>
              <a:t>Interesul României impune </a:t>
            </a:r>
            <a:r>
              <a:rPr lang="ro-RO" sz="2000" b="1" dirty="0" smtClean="0"/>
              <a:t>trei axe strategice </a:t>
            </a:r>
            <a:r>
              <a:rPr lang="ro-RO" sz="2000" dirty="0" smtClean="0"/>
              <a:t>spre care să fie concentrate eforturile de a contribui la un rezultat optim al negocierilor.</a:t>
            </a:r>
            <a:r>
              <a:rPr lang="ro-RO" sz="2000" dirty="0"/>
              <a:t> </a:t>
            </a:r>
            <a:r>
              <a:rPr lang="ro-RO" sz="2000" dirty="0" smtClean="0"/>
              <a:t>Acestea vizează </a:t>
            </a:r>
            <a:r>
              <a:rPr lang="ro-RO" sz="2000" b="1" dirty="0" smtClean="0"/>
              <a:t>respectarea drepturilor românilor </a:t>
            </a:r>
            <a:r>
              <a:rPr lang="ro-RO" sz="2000" dirty="0" smtClean="0"/>
              <a:t>din UK, preocuparea pentru </a:t>
            </a:r>
            <a:r>
              <a:rPr lang="ro-RO" sz="2000" b="1" dirty="0" smtClean="0"/>
              <a:t>alocarea financiară destinată fondurilor europene </a:t>
            </a:r>
            <a:r>
              <a:rPr lang="ro-RO" sz="2000" dirty="0" smtClean="0"/>
              <a:t>(coeziune, dezvoltare regională și agricultură) și asigurarea unei eficiențe nealterate a formatelor de cooperare în domeniul apărării și politicii externe în care Marea Britanie este parte, având drept scop </a:t>
            </a:r>
            <a:r>
              <a:rPr lang="ro-RO" sz="2000" b="1" dirty="0" smtClean="0"/>
              <a:t>garantarea securității naționale</a:t>
            </a:r>
            <a:r>
              <a:rPr lang="ro-RO" sz="2000" dirty="0" smtClean="0"/>
              <a:t>. </a:t>
            </a:r>
            <a:endParaRPr lang="ro-RO" sz="2000" dirty="0"/>
          </a:p>
        </p:txBody>
      </p:sp>
    </p:spTree>
    <p:extLst>
      <p:ext uri="{BB962C8B-B14F-4D97-AF65-F5344CB8AC3E}">
        <p14:creationId xmlns:p14="http://schemas.microsoft.com/office/powerpoint/2010/main" val="21213162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7621142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379562" y="320020"/>
            <a:ext cx="6301777" cy="707886"/>
          </a:xfrm>
          <a:prstGeom prst="rect">
            <a:avLst/>
          </a:prstGeom>
        </p:spPr>
        <p:txBody>
          <a:bodyPr wrap="square">
            <a:spAutoFit/>
          </a:bodyPr>
          <a:lstStyle/>
          <a:p>
            <a:r>
              <a:rPr lang="ro-RO" sz="4000" b="1" dirty="0" smtClean="0">
                <a:solidFill>
                  <a:schemeClr val="bg2"/>
                </a:solidFill>
                <a:latin typeface="+mj-lt"/>
              </a:rPr>
              <a:t>Concluzii</a:t>
            </a:r>
            <a:endParaRPr lang="en-US" sz="4000" dirty="0">
              <a:solidFill>
                <a:schemeClr val="bg2"/>
              </a:solidFill>
              <a:latin typeface="+mj-lt"/>
            </a:endParaRPr>
          </a:p>
        </p:txBody>
      </p:sp>
      <p:sp>
        <p:nvSpPr>
          <p:cNvPr id="9" name="Slide Number Placeholder 8"/>
          <p:cNvSpPr>
            <a:spLocks noGrp="1"/>
          </p:cNvSpPr>
          <p:nvPr>
            <p:ph type="sldNum" sz="quarter" idx="12"/>
          </p:nvPr>
        </p:nvSpPr>
        <p:spPr/>
        <p:txBody>
          <a:bodyPr/>
          <a:lstStyle/>
          <a:p>
            <a:fld id="{63C1F4E4-7891-48B6-9E54-8CAEEC04DEA9}" type="slidenum">
              <a:rPr lang="ro-RO" smtClean="0"/>
              <a:t>39</a:t>
            </a:fld>
            <a:endParaRPr lang="ro-RO"/>
          </a:p>
        </p:txBody>
      </p:sp>
      <p:graphicFrame>
        <p:nvGraphicFramePr>
          <p:cNvPr id="12" name="Table 11"/>
          <p:cNvGraphicFramePr>
            <a:graphicFrameLocks noGrp="1"/>
          </p:cNvGraphicFramePr>
          <p:nvPr>
            <p:extLst>
              <p:ext uri="{D42A27DB-BD31-4B8C-83A1-F6EECF244321}">
                <p14:modId xmlns:p14="http://schemas.microsoft.com/office/powerpoint/2010/main" val="170451351"/>
              </p:ext>
            </p:extLst>
          </p:nvPr>
        </p:nvGraphicFramePr>
        <p:xfrm>
          <a:off x="379561" y="1806734"/>
          <a:ext cx="11123325" cy="4572000"/>
        </p:xfrm>
        <a:graphic>
          <a:graphicData uri="http://schemas.openxmlformats.org/drawingml/2006/table">
            <a:tbl>
              <a:tblPr firstRow="1" bandRow="1">
                <a:tableStyleId>{69CF1AB2-1976-4502-BF36-3FF5EA218861}</a:tableStyleId>
              </a:tblPr>
              <a:tblGrid>
                <a:gridCol w="3145517">
                  <a:extLst>
                    <a:ext uri="{9D8B030D-6E8A-4147-A177-3AD203B41FA5}">
                      <a16:colId xmlns:a16="http://schemas.microsoft.com/office/drawing/2014/main" xmlns="" val="20000"/>
                    </a:ext>
                  </a:extLst>
                </a:gridCol>
                <a:gridCol w="7977808">
                  <a:extLst>
                    <a:ext uri="{9D8B030D-6E8A-4147-A177-3AD203B41FA5}">
                      <a16:colId xmlns:a16="http://schemas.microsoft.com/office/drawing/2014/main" xmlns="" val="20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3200" noProof="0" dirty="0" smtClean="0"/>
                        <a:t>RESPECT </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2000" b="0" noProof="0" dirty="0" smtClean="0"/>
                        <a:t>pentru drepturile românilor</a:t>
                      </a:r>
                    </a:p>
                  </a:txBody>
                  <a:tcPr>
                    <a:pattFill prst="pct50">
                      <a:fgClr>
                        <a:srgbClr val="FF0000"/>
                      </a:fgClr>
                      <a:bgClr>
                        <a:schemeClr val="bg1"/>
                      </a:bgClr>
                    </a:pattFill>
                  </a:tcPr>
                </a:tc>
                <a:tc>
                  <a:txBody>
                    <a:bodyPr/>
                    <a:lstStyle/>
                    <a:p>
                      <a:pPr marL="342900" indent="-342900" algn="just">
                        <a:buFont typeface="Wingdings" charset="2"/>
                        <a:buChar char="ü"/>
                      </a:pPr>
                      <a:r>
                        <a:rPr lang="ro-RO" sz="1600" b="0" noProof="0" dirty="0" smtClean="0"/>
                        <a:t>menținerea și</a:t>
                      </a:r>
                      <a:r>
                        <a:rPr lang="ro-RO" sz="1600" b="0" baseline="0" noProof="0" dirty="0" smtClean="0"/>
                        <a:t> după Brexit a unor drepturi egale între </a:t>
                      </a:r>
                      <a:r>
                        <a:rPr lang="ro-RO" sz="1600" b="0" noProof="0" dirty="0" smtClean="0"/>
                        <a:t>cetățenii români și</a:t>
                      </a:r>
                      <a:r>
                        <a:rPr lang="ro-RO" sz="1600" b="0" baseline="0" noProof="0" dirty="0" smtClean="0"/>
                        <a:t> cei britanici (</a:t>
                      </a:r>
                      <a:r>
                        <a:rPr lang="ro-RO" sz="1600" b="0" noProof="0" dirty="0" smtClean="0"/>
                        <a:t>securitate socială, recunoașterea diplomelor)</a:t>
                      </a:r>
                    </a:p>
                    <a:p>
                      <a:pPr marL="342900" indent="-342900" algn="just">
                        <a:buFont typeface="Wingdings" charset="2"/>
                        <a:buChar char="ü"/>
                      </a:pPr>
                      <a:r>
                        <a:rPr lang="ro-RO" sz="1600" b="0" noProof="0" dirty="0" smtClean="0"/>
                        <a:t>mecanism simplificat de demonstrare a rezidenței </a:t>
                      </a:r>
                    </a:p>
                    <a:p>
                      <a:pPr marL="342900" indent="-342900" algn="just">
                        <a:buFont typeface="Wingdings" charset="2"/>
                        <a:buChar char="ü"/>
                      </a:pPr>
                      <a:r>
                        <a:rPr lang="ro-RO" sz="1600" b="0" noProof="0" dirty="0" smtClean="0"/>
                        <a:t>drepturile deja dobândite să fie garantate pe viață </a:t>
                      </a:r>
                    </a:p>
                    <a:p>
                      <a:pPr marL="342900" indent="-342900" algn="just">
                        <a:buFont typeface="Wingdings" charset="2"/>
                        <a:buChar char="ü"/>
                      </a:pPr>
                      <a:r>
                        <a:rPr lang="ro-RO" sz="1600" b="0" noProof="0" dirty="0" smtClean="0"/>
                        <a:t>evitarea oricărei discriminări pe bază de naționalitate </a:t>
                      </a:r>
                    </a:p>
                    <a:p>
                      <a:pPr marL="342900" indent="-342900" algn="just">
                        <a:buFont typeface="Wingdings" charset="2"/>
                        <a:buChar char="ü"/>
                      </a:pPr>
                      <a:r>
                        <a:rPr lang="ro-RO" sz="1600" b="0" noProof="0" dirty="0" smtClean="0"/>
                        <a:t>continuarea regimului UE pentru studenții români (taxe de școlarizare) și păstrarea posibilității de angajare după studii </a:t>
                      </a:r>
                    </a:p>
                    <a:p>
                      <a:pPr marL="0" indent="0" algn="just">
                        <a:buFont typeface="Arial" charset="0"/>
                        <a:buNone/>
                      </a:pPr>
                      <a:endParaRPr lang="ro-RO" sz="1600" noProof="0" dirty="0" smtClean="0"/>
                    </a:p>
                  </a:txBody>
                  <a:tcPr>
                    <a:pattFill prst="pct50">
                      <a:fgClr>
                        <a:schemeClr val="accent1">
                          <a:lumMod val="60000"/>
                          <a:lumOff val="40000"/>
                        </a:schemeClr>
                      </a:fgClr>
                      <a:bgClr>
                        <a:schemeClr val="bg1"/>
                      </a:bgClr>
                    </a:pattFill>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3200" b="1" noProof="0" dirty="0" smtClean="0"/>
                        <a:t>PREOCUPARE </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800" noProof="0" dirty="0" smtClean="0"/>
                        <a:t>pentru bugetul fondurilor UE</a:t>
                      </a:r>
                    </a:p>
                    <a:p>
                      <a:endParaRPr lang="ro-RO" noProof="0" dirty="0"/>
                    </a:p>
                  </a:txBody>
                  <a:tcPr>
                    <a:pattFill prst="pct50">
                      <a:fgClr>
                        <a:srgbClr val="FF0000"/>
                      </a:fgClr>
                      <a:bgClr>
                        <a:schemeClr val="bg1"/>
                      </a:bgClr>
                    </a:patt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charset="2"/>
                        <a:buChar char="ü"/>
                        <a:tabLst/>
                        <a:defRPr/>
                      </a:pPr>
                      <a:r>
                        <a:rPr lang="ro-RO" sz="1600" noProof="0" dirty="0" smtClean="0"/>
                        <a:t>respectarea de către Marea Britanie a</a:t>
                      </a:r>
                      <a:r>
                        <a:rPr lang="ro-RO" sz="1600" baseline="0" noProof="0" dirty="0" smtClean="0"/>
                        <a:t> </a:t>
                      </a:r>
                      <a:r>
                        <a:rPr lang="ro-RO" sz="1600" noProof="0" dirty="0" smtClean="0"/>
                        <a:t>angajamentelor financiare asumate pentru perioada 2014-2020, astfel încât anvelopa fondurilor UE să nu fie afectată.</a:t>
                      </a:r>
                    </a:p>
                    <a:p>
                      <a:endParaRPr lang="ro-RO" noProof="0" dirty="0"/>
                    </a:p>
                  </a:txBody>
                  <a:tcPr>
                    <a:pattFill prst="pct50">
                      <a:fgClr>
                        <a:schemeClr val="accent1">
                          <a:lumMod val="60000"/>
                          <a:lumOff val="40000"/>
                        </a:schemeClr>
                      </a:fgClr>
                      <a:bgClr>
                        <a:schemeClr val="bg1"/>
                      </a:bgClr>
                    </a:pattFill>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3200" b="1" noProof="0" dirty="0" smtClean="0"/>
                        <a:t>GARANTARE</a:t>
                      </a:r>
                      <a:endParaRPr lang="ro-RO" sz="3200" b="1" baseline="0" noProof="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ro-RO" sz="1800" noProof="0" dirty="0" smtClean="0"/>
                        <a:t>a</a:t>
                      </a:r>
                      <a:r>
                        <a:rPr lang="ro-RO" sz="1800" baseline="0" noProof="0" dirty="0" smtClean="0"/>
                        <a:t> </a:t>
                      </a:r>
                      <a:r>
                        <a:rPr lang="ro-RO" sz="1800" noProof="0" dirty="0" smtClean="0"/>
                        <a:t>securității naționale în context euro-atlantic</a:t>
                      </a:r>
                    </a:p>
                    <a:p>
                      <a:endParaRPr lang="ro-RO" noProof="0" dirty="0"/>
                    </a:p>
                  </a:txBody>
                  <a:tcPr>
                    <a:pattFill prst="pct50">
                      <a:fgClr>
                        <a:srgbClr val="FF0000"/>
                      </a:fgClr>
                      <a:bgClr>
                        <a:schemeClr val="bg1"/>
                      </a:bgClr>
                    </a:patt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charset="2"/>
                        <a:buChar char="ü"/>
                        <a:tabLst/>
                        <a:defRPr/>
                      </a:pPr>
                      <a:r>
                        <a:rPr lang="ro-RO" sz="1600" noProof="0" dirty="0" smtClean="0"/>
                        <a:t>continuarea unei cooperări</a:t>
                      </a:r>
                      <a:r>
                        <a:rPr lang="ro-RO" sz="1600" baseline="0" noProof="0" dirty="0" smtClean="0"/>
                        <a:t> strânse </a:t>
                      </a:r>
                      <a:r>
                        <a:rPr lang="ro-RO" sz="1600" noProof="0" dirty="0" smtClean="0"/>
                        <a:t>în domeniul apărării și cel al politicii externe</a:t>
                      </a:r>
                      <a:r>
                        <a:rPr lang="ro-RO" sz="1600" baseline="0" noProof="0" dirty="0" smtClean="0"/>
                        <a:t> între</a:t>
                      </a:r>
                      <a:r>
                        <a:rPr lang="ro-RO" sz="1600" noProof="0" dirty="0" smtClean="0"/>
                        <a:t> UE 27</a:t>
                      </a:r>
                      <a:r>
                        <a:rPr lang="ro-RO" sz="1600" baseline="0" noProof="0" dirty="0" smtClean="0"/>
                        <a:t> și </a:t>
                      </a:r>
                      <a:r>
                        <a:rPr lang="ro-RO" sz="1600" noProof="0" dirty="0" smtClean="0"/>
                        <a:t>Marea Britanie, pentru a păstra nealterată eficiența</a:t>
                      </a:r>
                      <a:r>
                        <a:rPr lang="ro-RO" sz="1600" baseline="0" noProof="0" dirty="0" smtClean="0"/>
                        <a:t> </a:t>
                      </a:r>
                      <a:r>
                        <a:rPr lang="ro-RO" sz="1600" noProof="0" dirty="0" smtClean="0"/>
                        <a:t>formatelor de cooperare care garantează securitatea României. </a:t>
                      </a:r>
                    </a:p>
                    <a:p>
                      <a:endParaRPr lang="ro-RO" noProof="0" dirty="0"/>
                    </a:p>
                  </a:txBody>
                  <a:tcPr>
                    <a:pattFill prst="pct50">
                      <a:fgClr>
                        <a:schemeClr val="accent1">
                          <a:lumMod val="60000"/>
                          <a:lumOff val="40000"/>
                        </a:schemeClr>
                      </a:fgClr>
                      <a:bgClr>
                        <a:schemeClr val="bg1"/>
                      </a:bgClr>
                    </a:patt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149480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angle 3"/>
          <p:cNvSpPr/>
          <p:nvPr/>
        </p:nvSpPr>
        <p:spPr>
          <a:xfrm>
            <a:off x="782515" y="1443841"/>
            <a:ext cx="10726616" cy="923330"/>
          </a:xfrm>
          <a:prstGeom prst="rect">
            <a:avLst/>
          </a:prstGeom>
        </p:spPr>
        <p:txBody>
          <a:bodyPr wrap="square">
            <a:spAutoFit/>
          </a:bodyPr>
          <a:lstStyle/>
          <a:p>
            <a:pPr algn="just"/>
            <a:endParaRPr lang="ro-RO" i="1" dirty="0" smtClean="0"/>
          </a:p>
          <a:p>
            <a:pPr algn="just"/>
            <a:endParaRPr lang="ro-RO" i="1" dirty="0"/>
          </a:p>
          <a:p>
            <a:pPr algn="just"/>
            <a:endParaRPr lang="ro-RO" i="1" dirty="0"/>
          </a:p>
        </p:txBody>
      </p:sp>
      <p:sp>
        <p:nvSpPr>
          <p:cNvPr id="2" name="Rectangle 1"/>
          <p:cNvSpPr/>
          <p:nvPr/>
        </p:nvSpPr>
        <p:spPr>
          <a:xfrm>
            <a:off x="396815" y="276999"/>
            <a:ext cx="6331473" cy="707886"/>
          </a:xfrm>
          <a:prstGeom prst="rect">
            <a:avLst/>
          </a:prstGeom>
        </p:spPr>
        <p:txBody>
          <a:bodyPr wrap="square">
            <a:spAutoFit/>
          </a:bodyPr>
          <a:lstStyle/>
          <a:p>
            <a:r>
              <a:rPr lang="en-US" sz="4000" b="1" dirty="0">
                <a:solidFill>
                  <a:schemeClr val="bg2"/>
                </a:solidFill>
                <a:latin typeface="+mj-lt"/>
              </a:rPr>
              <a:t>I. </a:t>
            </a:r>
            <a:r>
              <a:rPr lang="en-US" sz="4000" b="1" dirty="0" err="1" smtClean="0">
                <a:solidFill>
                  <a:schemeClr val="bg2"/>
                </a:solidFill>
                <a:latin typeface="+mj-lt"/>
              </a:rPr>
              <a:t>Elemente</a:t>
            </a:r>
            <a:r>
              <a:rPr lang="en-US" sz="4000" b="1" dirty="0" smtClean="0">
                <a:solidFill>
                  <a:schemeClr val="bg2"/>
                </a:solidFill>
                <a:latin typeface="+mj-lt"/>
              </a:rPr>
              <a:t> </a:t>
            </a:r>
            <a:r>
              <a:rPr lang="en-US" sz="4000" b="1" dirty="0" err="1" smtClean="0">
                <a:solidFill>
                  <a:schemeClr val="bg2"/>
                </a:solidFill>
                <a:latin typeface="+mj-lt"/>
              </a:rPr>
              <a:t>cheie</a:t>
            </a:r>
            <a:endParaRPr lang="en-US" sz="4000" dirty="0">
              <a:solidFill>
                <a:schemeClr val="bg2"/>
              </a:solidFill>
              <a:latin typeface="+mj-lt"/>
            </a:endParaRPr>
          </a:p>
        </p:txBody>
      </p:sp>
      <p:sp>
        <p:nvSpPr>
          <p:cNvPr id="5" name="Rectangle 4"/>
          <p:cNvSpPr/>
          <p:nvPr/>
        </p:nvSpPr>
        <p:spPr>
          <a:xfrm>
            <a:off x="782515" y="2039367"/>
            <a:ext cx="10498016" cy="1138773"/>
          </a:xfrm>
          <a:prstGeom prst="rect">
            <a:avLst/>
          </a:prstGeom>
        </p:spPr>
        <p:txBody>
          <a:bodyPr wrap="square">
            <a:spAutoFit/>
          </a:bodyPr>
          <a:lstStyle/>
          <a:p>
            <a:pPr algn="just"/>
            <a:endParaRPr lang="en-US" sz="2000" dirty="0"/>
          </a:p>
          <a:p>
            <a:pPr algn="just"/>
            <a:endParaRPr lang="ro-RO" sz="2400" dirty="0">
              <a:solidFill>
                <a:schemeClr val="accent1">
                  <a:lumMod val="75000"/>
                </a:schemeClr>
              </a:solidFill>
            </a:endParaRPr>
          </a:p>
          <a:p>
            <a:pPr algn="just"/>
            <a:endParaRPr lang="en-US" sz="2400" dirty="0">
              <a:solidFill>
                <a:schemeClr val="accent1">
                  <a:lumMod val="75000"/>
                </a:schemeClr>
              </a:solidFill>
            </a:endParaRPr>
          </a:p>
        </p:txBody>
      </p:sp>
      <p:sp>
        <p:nvSpPr>
          <p:cNvPr id="8" name="Slide Number Placeholder 7"/>
          <p:cNvSpPr>
            <a:spLocks noGrp="1"/>
          </p:cNvSpPr>
          <p:nvPr>
            <p:ph type="sldNum" sz="quarter" idx="12"/>
          </p:nvPr>
        </p:nvSpPr>
        <p:spPr/>
        <p:txBody>
          <a:bodyPr/>
          <a:lstStyle/>
          <a:p>
            <a:fld id="{63C1F4E4-7891-48B6-9E54-8CAEEC04DEA9}" type="slidenum">
              <a:rPr lang="ro-RO" smtClean="0"/>
              <a:t>4</a:t>
            </a:fld>
            <a:endParaRPr lang="ro-RO"/>
          </a:p>
        </p:txBody>
      </p:sp>
      <p:sp>
        <p:nvSpPr>
          <p:cNvPr id="7" name="Rectangle 6"/>
          <p:cNvSpPr/>
          <p:nvPr/>
        </p:nvSpPr>
        <p:spPr>
          <a:xfrm>
            <a:off x="396815" y="1789118"/>
            <a:ext cx="11112316" cy="4093428"/>
          </a:xfrm>
          <a:prstGeom prst="rect">
            <a:avLst/>
          </a:prstGeom>
        </p:spPr>
        <p:txBody>
          <a:bodyPr wrap="square">
            <a:spAutoFit/>
          </a:bodyPr>
          <a:lstStyle/>
          <a:p>
            <a:pPr algn="just"/>
            <a:r>
              <a:rPr lang="ro-RO" sz="2000" dirty="0"/>
              <a:t>România susține ferm decizia UE 27 privind abordarea secvențială și pe o singură voce a negocierilor cu Marea Britanie. Ne dorim menținerea unității între cele 27 de state membre și evitarea oricăror discuții bilaterale cu UK. </a:t>
            </a:r>
          </a:p>
          <a:p>
            <a:pPr algn="just"/>
            <a:endParaRPr lang="ro-RO" sz="2000" dirty="0"/>
          </a:p>
          <a:p>
            <a:pPr algn="just"/>
            <a:r>
              <a:rPr lang="ro-RO" sz="2000" dirty="0" smtClean="0"/>
              <a:t>Fără a face excepție de la principiile de mai sus, Guvernul României acționează în mod </a:t>
            </a:r>
            <a:r>
              <a:rPr lang="ro-RO" sz="2000" dirty="0" err="1" smtClean="0"/>
              <a:t>proactiv</a:t>
            </a:r>
            <a:r>
              <a:rPr lang="ro-RO" sz="2000" dirty="0" smtClean="0"/>
              <a:t> pentru a ne pregăti pentru orice scenariu final Brexit, inclusiv pentru situația </a:t>
            </a:r>
            <a:r>
              <a:rPr lang="ro-RO" sz="2000" dirty="0"/>
              <a:t>nedorită în care nu se va ajunge la un acord între Marea Britanie și UE 27. </a:t>
            </a:r>
          </a:p>
          <a:p>
            <a:pPr algn="just"/>
            <a:endParaRPr lang="ro-RO" sz="2000" dirty="0" smtClean="0"/>
          </a:p>
          <a:p>
            <a:pPr algn="just"/>
            <a:r>
              <a:rPr lang="ro-RO" sz="2000" dirty="0" smtClean="0"/>
              <a:t>România va acționa pentru a fructifica oportunitățile care pot deriva din procesul Brexit, cu precădere în domeniul atragerii de investiții, în cel cultural și educațional. </a:t>
            </a:r>
          </a:p>
          <a:p>
            <a:pPr algn="just"/>
            <a:endParaRPr lang="ro-RO" sz="2000" dirty="0"/>
          </a:p>
          <a:p>
            <a:pPr algn="just"/>
            <a:r>
              <a:rPr lang="ro-RO" sz="2000" dirty="0" smtClean="0"/>
              <a:t>Este în derulare o amplă campanie de consultări cu societatea, cu accent pe românii din UK. Comunitățile de români direct afectate de Brexit vor trebui să facă parte din procesul de decizie. </a:t>
            </a:r>
          </a:p>
        </p:txBody>
      </p:sp>
    </p:spTree>
    <p:extLst>
      <p:ext uri="{BB962C8B-B14F-4D97-AF65-F5344CB8AC3E}">
        <p14:creationId xmlns:p14="http://schemas.microsoft.com/office/powerpoint/2010/main" val="6039647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angle 3"/>
          <p:cNvSpPr/>
          <p:nvPr/>
        </p:nvSpPr>
        <p:spPr>
          <a:xfrm>
            <a:off x="903284" y="3617697"/>
            <a:ext cx="10726616" cy="2893100"/>
          </a:xfrm>
          <a:prstGeom prst="rect">
            <a:avLst/>
          </a:prstGeom>
        </p:spPr>
        <p:txBody>
          <a:bodyPr wrap="square">
            <a:spAutoFit/>
          </a:bodyPr>
          <a:lstStyle/>
          <a:p>
            <a:pPr algn="just"/>
            <a:endParaRPr lang="ro-RO" i="1" dirty="0" smtClean="0"/>
          </a:p>
          <a:p>
            <a:pPr algn="just"/>
            <a:endParaRPr lang="ro-RO" i="1" dirty="0"/>
          </a:p>
          <a:p>
            <a:pPr algn="just"/>
            <a:endParaRPr lang="ro-RO" i="1" dirty="0"/>
          </a:p>
          <a:p>
            <a:pPr algn="just"/>
            <a:r>
              <a:rPr lang="ro-RO" sz="1600" i="1" dirty="0" smtClean="0"/>
              <a:t>Această </a:t>
            </a:r>
            <a:r>
              <a:rPr lang="ro-RO" sz="1600" i="1" dirty="0"/>
              <a:t>prezentare este realizată în baza elementelor publice ale documentului „Axe Strategice de Acțiune a Guvernului României în Contextul Procesului de Retragere a Marii Britanii din Uniunea Europeană”, document inter-ministerial realizat sub  coordonarea MAE și avizat de vicepremier în august 2017. </a:t>
            </a:r>
          </a:p>
          <a:p>
            <a:pPr algn="just"/>
            <a:endParaRPr lang="ro-RO" sz="1600" i="1" dirty="0"/>
          </a:p>
          <a:p>
            <a:pPr algn="just"/>
            <a:r>
              <a:rPr lang="ro-RO" sz="1600" i="1" dirty="0"/>
              <a:t>Documentul vizează ca, în baza mandatului general de negociere, precum și a celor sectoriale, să asigure un cadru de referință care să permită abordarea coordonată, la nivel guvernamental, a aspectelor complexe generate de procesul </a:t>
            </a:r>
            <a:r>
              <a:rPr lang="ro-RO" sz="1600" i="1" dirty="0" err="1"/>
              <a:t>Brexit</a:t>
            </a:r>
            <a:r>
              <a:rPr lang="ro-RO" sz="1600" i="1" dirty="0"/>
              <a:t>, marcând liniile generale ale abordării României și permițând totodată o flexibilitate de natură </a:t>
            </a:r>
            <a:r>
              <a:rPr lang="en-US" sz="1600" i="1" dirty="0" smtClean="0"/>
              <a:t>s</a:t>
            </a:r>
            <a:r>
              <a:rPr lang="ro-RO" sz="1600" i="1" dirty="0" smtClean="0"/>
              <a:t>ă acomodeze </a:t>
            </a:r>
            <a:r>
              <a:rPr lang="ro-RO" sz="1600" i="1" dirty="0"/>
              <a:t>evoluțiile inerente unui proces de negociere dinamic și impredictibil.</a:t>
            </a:r>
          </a:p>
        </p:txBody>
      </p:sp>
      <p:sp>
        <p:nvSpPr>
          <p:cNvPr id="6" name="Slide Number Placeholder 5"/>
          <p:cNvSpPr>
            <a:spLocks noGrp="1"/>
          </p:cNvSpPr>
          <p:nvPr>
            <p:ph type="sldNum" sz="quarter" idx="12"/>
          </p:nvPr>
        </p:nvSpPr>
        <p:spPr/>
        <p:txBody>
          <a:bodyPr/>
          <a:lstStyle/>
          <a:p>
            <a:fld id="{63C1F4E4-7891-48B6-9E54-8CAEEC04DEA9}" type="slidenum">
              <a:rPr lang="ro-RO" smtClean="0"/>
              <a:t>40</a:t>
            </a:fld>
            <a:endParaRPr lang="ro-RO"/>
          </a:p>
        </p:txBody>
      </p:sp>
    </p:spTree>
    <p:extLst>
      <p:ext uri="{BB962C8B-B14F-4D97-AF65-F5344CB8AC3E}">
        <p14:creationId xmlns:p14="http://schemas.microsoft.com/office/powerpoint/2010/main" val="20301841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3527" cy="6851530"/>
          </a:xfrm>
          <a:prstGeom prst="rect">
            <a:avLst/>
          </a:prstGeom>
        </p:spPr>
      </p:pic>
      <p:sp>
        <p:nvSpPr>
          <p:cNvPr id="2" name="Rectangle 1"/>
          <p:cNvSpPr/>
          <p:nvPr/>
        </p:nvSpPr>
        <p:spPr>
          <a:xfrm>
            <a:off x="1441937" y="844062"/>
            <a:ext cx="8818685" cy="4031873"/>
          </a:xfrm>
          <a:prstGeom prst="rect">
            <a:avLst/>
          </a:prstGeom>
        </p:spPr>
        <p:txBody>
          <a:bodyPr wrap="square">
            <a:spAutoFit/>
          </a:bodyPr>
          <a:lstStyle/>
          <a:p>
            <a:pPr algn="ctr"/>
            <a:endParaRPr lang="ro-RO" sz="3200" b="1" dirty="0" smtClean="0">
              <a:solidFill>
                <a:schemeClr val="bg2"/>
              </a:solidFill>
              <a:latin typeface="+mj-lt"/>
            </a:endParaRPr>
          </a:p>
          <a:p>
            <a:pPr algn="ctr"/>
            <a:r>
              <a:rPr lang="ro-RO" sz="3200" b="1" dirty="0">
                <a:solidFill>
                  <a:schemeClr val="bg2"/>
                </a:solidFill>
                <a:latin typeface="+mj-lt"/>
              </a:rPr>
              <a:t/>
            </a:r>
            <a:br>
              <a:rPr lang="ro-RO" sz="3200" b="1" dirty="0">
                <a:solidFill>
                  <a:schemeClr val="bg2"/>
                </a:solidFill>
                <a:latin typeface="+mj-lt"/>
              </a:rPr>
            </a:br>
            <a:r>
              <a:rPr lang="ro-RO" sz="3200" b="1" dirty="0">
                <a:solidFill>
                  <a:schemeClr val="bg2"/>
                </a:solidFill>
                <a:latin typeface="+mj-lt"/>
              </a:rPr>
              <a:t/>
            </a:r>
            <a:br>
              <a:rPr lang="ro-RO" sz="3200" b="1" dirty="0">
                <a:solidFill>
                  <a:schemeClr val="bg2"/>
                </a:solidFill>
                <a:latin typeface="+mj-lt"/>
              </a:rPr>
            </a:br>
            <a:r>
              <a:rPr lang="ro-RO" sz="3200" b="1" dirty="0">
                <a:solidFill>
                  <a:schemeClr val="bg2"/>
                </a:solidFill>
                <a:latin typeface="+mj-lt"/>
              </a:rPr>
              <a:t/>
            </a:r>
            <a:br>
              <a:rPr lang="ro-RO" sz="3200" b="1" dirty="0">
                <a:solidFill>
                  <a:schemeClr val="bg2"/>
                </a:solidFill>
                <a:latin typeface="+mj-lt"/>
              </a:rPr>
            </a:br>
            <a:r>
              <a:rPr lang="ro-RO" sz="3200" b="1" dirty="0">
                <a:solidFill>
                  <a:schemeClr val="bg2"/>
                </a:solidFill>
                <a:latin typeface="+mj-lt"/>
              </a:rPr>
              <a:t/>
            </a:r>
            <a:br>
              <a:rPr lang="ro-RO" sz="3200" b="1" dirty="0">
                <a:solidFill>
                  <a:schemeClr val="bg2"/>
                </a:solidFill>
                <a:latin typeface="+mj-lt"/>
              </a:rPr>
            </a:br>
            <a:endParaRPr lang="ro-RO" sz="3200" b="1" dirty="0" smtClean="0">
              <a:solidFill>
                <a:schemeClr val="bg2"/>
              </a:solidFill>
              <a:latin typeface="+mj-lt"/>
            </a:endParaRPr>
          </a:p>
          <a:p>
            <a:pPr algn="ctr"/>
            <a:endParaRPr lang="ro-RO" sz="3200" b="1" dirty="0">
              <a:solidFill>
                <a:schemeClr val="bg2"/>
              </a:solidFill>
              <a:latin typeface="+mj-lt"/>
            </a:endParaRPr>
          </a:p>
          <a:p>
            <a:pPr algn="ctr"/>
            <a:endParaRPr lang="ro-RO" sz="3200" b="1" dirty="0" smtClean="0">
              <a:solidFill>
                <a:schemeClr val="bg2"/>
              </a:solidFill>
              <a:latin typeface="+mj-lt"/>
            </a:endParaRPr>
          </a:p>
        </p:txBody>
      </p:sp>
      <p:sp>
        <p:nvSpPr>
          <p:cNvPr id="3" name="Rectangle 2"/>
          <p:cNvSpPr/>
          <p:nvPr/>
        </p:nvSpPr>
        <p:spPr>
          <a:xfrm>
            <a:off x="4599317" y="5724674"/>
            <a:ext cx="6754483" cy="707886"/>
          </a:xfrm>
          <a:prstGeom prst="rect">
            <a:avLst/>
          </a:prstGeom>
        </p:spPr>
        <p:txBody>
          <a:bodyPr wrap="square">
            <a:spAutoFit/>
          </a:bodyPr>
          <a:lstStyle/>
          <a:p>
            <a:pPr algn="r"/>
            <a:r>
              <a:rPr lang="ro-RO" sz="4000" i="1" dirty="0">
                <a:solidFill>
                  <a:schemeClr val="accent1">
                    <a:lumMod val="50000"/>
                  </a:schemeClr>
                </a:solidFill>
              </a:rPr>
              <a:t>Vă mulțumesc pentru atenție. </a:t>
            </a:r>
          </a:p>
        </p:txBody>
      </p:sp>
      <p:sp>
        <p:nvSpPr>
          <p:cNvPr id="7" name="Slide Number Placeholder 6"/>
          <p:cNvSpPr>
            <a:spLocks noGrp="1"/>
          </p:cNvSpPr>
          <p:nvPr>
            <p:ph type="sldNum" sz="quarter" idx="12"/>
          </p:nvPr>
        </p:nvSpPr>
        <p:spPr/>
        <p:txBody>
          <a:bodyPr/>
          <a:lstStyle/>
          <a:p>
            <a:fld id="{63C1F4E4-7891-48B6-9E54-8CAEEC04DEA9}" type="slidenum">
              <a:rPr lang="ro-RO" smtClean="0"/>
              <a:t>41</a:t>
            </a:fld>
            <a:endParaRPr lang="ro-RO"/>
          </a:p>
        </p:txBody>
      </p:sp>
    </p:spTree>
    <p:extLst>
      <p:ext uri="{BB962C8B-B14F-4D97-AF65-F5344CB8AC3E}">
        <p14:creationId xmlns:p14="http://schemas.microsoft.com/office/powerpoint/2010/main" val="211764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angle 3"/>
          <p:cNvSpPr/>
          <p:nvPr/>
        </p:nvSpPr>
        <p:spPr>
          <a:xfrm>
            <a:off x="782515" y="1443841"/>
            <a:ext cx="10726616" cy="923330"/>
          </a:xfrm>
          <a:prstGeom prst="rect">
            <a:avLst/>
          </a:prstGeom>
        </p:spPr>
        <p:txBody>
          <a:bodyPr wrap="square">
            <a:spAutoFit/>
          </a:bodyPr>
          <a:lstStyle/>
          <a:p>
            <a:pPr algn="just"/>
            <a:endParaRPr lang="ro-RO" i="1" dirty="0" smtClean="0"/>
          </a:p>
          <a:p>
            <a:pPr algn="just"/>
            <a:endParaRPr lang="ro-RO" i="1" dirty="0"/>
          </a:p>
          <a:p>
            <a:pPr algn="just"/>
            <a:endParaRPr lang="ro-RO" i="1" dirty="0"/>
          </a:p>
        </p:txBody>
      </p:sp>
      <p:sp>
        <p:nvSpPr>
          <p:cNvPr id="2" name="Rectangle 1"/>
          <p:cNvSpPr/>
          <p:nvPr/>
        </p:nvSpPr>
        <p:spPr>
          <a:xfrm>
            <a:off x="396815" y="276999"/>
            <a:ext cx="6331473" cy="707886"/>
          </a:xfrm>
          <a:prstGeom prst="rect">
            <a:avLst/>
          </a:prstGeom>
        </p:spPr>
        <p:txBody>
          <a:bodyPr wrap="square">
            <a:spAutoFit/>
          </a:bodyPr>
          <a:lstStyle/>
          <a:p>
            <a:r>
              <a:rPr lang="en-US" sz="4000" b="1" dirty="0">
                <a:solidFill>
                  <a:schemeClr val="bg2"/>
                </a:solidFill>
                <a:latin typeface="+mj-lt"/>
              </a:rPr>
              <a:t>I. </a:t>
            </a:r>
            <a:r>
              <a:rPr lang="en-US" sz="4000" b="1" dirty="0" err="1" smtClean="0">
                <a:solidFill>
                  <a:schemeClr val="bg2"/>
                </a:solidFill>
                <a:latin typeface="+mj-lt"/>
              </a:rPr>
              <a:t>Elemente</a:t>
            </a:r>
            <a:r>
              <a:rPr lang="en-US" sz="4000" b="1" dirty="0" smtClean="0">
                <a:solidFill>
                  <a:schemeClr val="bg2"/>
                </a:solidFill>
                <a:latin typeface="+mj-lt"/>
              </a:rPr>
              <a:t> </a:t>
            </a:r>
            <a:r>
              <a:rPr lang="en-US" sz="4000" b="1" dirty="0" err="1" smtClean="0">
                <a:solidFill>
                  <a:schemeClr val="bg2"/>
                </a:solidFill>
                <a:latin typeface="+mj-lt"/>
              </a:rPr>
              <a:t>cheie</a:t>
            </a:r>
            <a:endParaRPr lang="en-US" sz="4000" dirty="0">
              <a:solidFill>
                <a:schemeClr val="bg2"/>
              </a:solidFill>
              <a:latin typeface="+mj-lt"/>
            </a:endParaRPr>
          </a:p>
        </p:txBody>
      </p:sp>
      <p:sp>
        <p:nvSpPr>
          <p:cNvPr id="5" name="Rectangle 4"/>
          <p:cNvSpPr/>
          <p:nvPr/>
        </p:nvSpPr>
        <p:spPr>
          <a:xfrm>
            <a:off x="570480" y="1999611"/>
            <a:ext cx="10498016" cy="4093428"/>
          </a:xfrm>
          <a:prstGeom prst="rect">
            <a:avLst/>
          </a:prstGeom>
        </p:spPr>
        <p:txBody>
          <a:bodyPr wrap="square">
            <a:spAutoFit/>
          </a:bodyPr>
          <a:lstStyle/>
          <a:p>
            <a:pPr algn="just"/>
            <a:endParaRPr lang="en-US" sz="2000" dirty="0"/>
          </a:p>
          <a:p>
            <a:pPr algn="just"/>
            <a:r>
              <a:rPr lang="ro-RO" sz="2400" dirty="0" smtClean="0"/>
              <a:t>În acest context, prezentarea de față își propune trei obiective:</a:t>
            </a:r>
            <a:endParaRPr lang="ro-RO" sz="2400" dirty="0"/>
          </a:p>
          <a:p>
            <a:pPr marL="800100" lvl="1" indent="-342900" algn="just">
              <a:buFont typeface="Wingdings" charset="2"/>
              <a:buChar char="ü"/>
            </a:pPr>
            <a:r>
              <a:rPr lang="ro-RO" sz="2000" dirty="0"/>
              <a:t>de a informa actorii relevanți cu privire la implicațiile </a:t>
            </a:r>
            <a:r>
              <a:rPr lang="ro-RO" sz="2000" dirty="0" err="1"/>
              <a:t>Brexit</a:t>
            </a:r>
            <a:r>
              <a:rPr lang="ro-RO" sz="2000" dirty="0"/>
              <a:t> pentru societatea românească și mediul de afaceri;</a:t>
            </a:r>
          </a:p>
          <a:p>
            <a:pPr marL="800100" lvl="1" indent="-342900" algn="just">
              <a:buFont typeface="Wingdings" charset="2"/>
              <a:buChar char="ü"/>
            </a:pPr>
            <a:r>
              <a:rPr lang="ro-RO" sz="2000" dirty="0"/>
              <a:t>de a prezenta acțiunile Guvernului în vederea apărării intereselor României și de a fructifica oportunitățile rezultate în contextul </a:t>
            </a:r>
            <a:r>
              <a:rPr lang="ro-RO" sz="2000" dirty="0" err="1" smtClean="0"/>
              <a:t>Brexit</a:t>
            </a:r>
            <a:r>
              <a:rPr lang="en-US" sz="2000" dirty="0" smtClean="0"/>
              <a:t>;</a:t>
            </a:r>
            <a:endParaRPr lang="ro-RO" sz="2000" dirty="0"/>
          </a:p>
          <a:p>
            <a:pPr marL="800100" lvl="1" indent="-342900" algn="just">
              <a:buFont typeface="Wingdings" charset="2"/>
              <a:buChar char="ü"/>
            </a:pPr>
            <a:r>
              <a:rPr lang="ro-RO" sz="2000" dirty="0"/>
              <a:t>de a obține o varietate de puncte de vedere de la actorii relevanți din rândul societății. </a:t>
            </a:r>
            <a:endParaRPr lang="en-US" sz="2000" dirty="0" smtClean="0"/>
          </a:p>
          <a:p>
            <a:pPr marL="342900" indent="-342900" algn="just">
              <a:buFont typeface="Arial" panose="020B0604020202020204" pitchFamily="34" charset="0"/>
              <a:buChar char="•"/>
            </a:pPr>
            <a:endParaRPr lang="ro-RO" sz="2000" dirty="0"/>
          </a:p>
          <a:p>
            <a:pPr algn="just"/>
            <a:r>
              <a:rPr lang="ro-RO" sz="2400" dirty="0" smtClean="0">
                <a:solidFill>
                  <a:schemeClr val="accent1">
                    <a:lumMod val="50000"/>
                  </a:schemeClr>
                </a:solidFill>
              </a:rPr>
              <a:t>Procesul </a:t>
            </a:r>
            <a:r>
              <a:rPr lang="ro-RO" sz="2400" dirty="0">
                <a:solidFill>
                  <a:schemeClr val="accent1">
                    <a:lumMod val="50000"/>
                  </a:schemeClr>
                </a:solidFill>
              </a:rPr>
              <a:t>de consultare va juca un rol important în fundamentarea acțiunii guvernamentale, asigurând astfel că România va fi pregătită pentru gestionarea eficientă a procesului Brexit</a:t>
            </a:r>
            <a:r>
              <a:rPr lang="ro-RO" sz="2400" dirty="0" smtClean="0">
                <a:solidFill>
                  <a:schemeClr val="accent1">
                    <a:lumMod val="50000"/>
                  </a:schemeClr>
                </a:solidFill>
              </a:rPr>
              <a:t>.</a:t>
            </a:r>
          </a:p>
          <a:p>
            <a:pPr algn="just"/>
            <a:endParaRPr lang="ro-RO" sz="2400" dirty="0">
              <a:solidFill>
                <a:schemeClr val="accent1">
                  <a:lumMod val="75000"/>
                </a:schemeClr>
              </a:solidFill>
            </a:endParaRPr>
          </a:p>
        </p:txBody>
      </p:sp>
      <p:sp>
        <p:nvSpPr>
          <p:cNvPr id="8" name="Slide Number Placeholder 7"/>
          <p:cNvSpPr>
            <a:spLocks noGrp="1"/>
          </p:cNvSpPr>
          <p:nvPr>
            <p:ph type="sldNum" sz="quarter" idx="12"/>
          </p:nvPr>
        </p:nvSpPr>
        <p:spPr/>
        <p:txBody>
          <a:bodyPr/>
          <a:lstStyle/>
          <a:p>
            <a:fld id="{63C1F4E4-7891-48B6-9E54-8CAEEC04DEA9}" type="slidenum">
              <a:rPr lang="ro-RO" smtClean="0"/>
              <a:t>5</a:t>
            </a:fld>
            <a:endParaRPr lang="ro-RO"/>
          </a:p>
        </p:txBody>
      </p:sp>
    </p:spTree>
    <p:extLst>
      <p:ext uri="{BB962C8B-B14F-4D97-AF65-F5344CB8AC3E}">
        <p14:creationId xmlns:p14="http://schemas.microsoft.com/office/powerpoint/2010/main" val="699545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405442" y="230188"/>
            <a:ext cx="6280177" cy="707886"/>
          </a:xfrm>
          <a:prstGeom prst="rect">
            <a:avLst/>
          </a:prstGeom>
        </p:spPr>
        <p:txBody>
          <a:bodyPr wrap="square">
            <a:spAutoFit/>
          </a:bodyPr>
          <a:lstStyle/>
          <a:p>
            <a:r>
              <a:rPr lang="en-US" sz="4000" b="1" dirty="0">
                <a:solidFill>
                  <a:schemeClr val="bg2"/>
                </a:solidFill>
                <a:latin typeface="+mj-lt"/>
              </a:rPr>
              <a:t>II. </a:t>
            </a:r>
            <a:r>
              <a:rPr lang="ro-RO" sz="4000" b="1" dirty="0">
                <a:solidFill>
                  <a:schemeClr val="bg2"/>
                </a:solidFill>
                <a:latin typeface="+mj-lt"/>
              </a:rPr>
              <a:t>Context</a:t>
            </a:r>
            <a:endParaRPr lang="en-US" sz="4000" dirty="0">
              <a:solidFill>
                <a:schemeClr val="bg2"/>
              </a:solidFill>
              <a:latin typeface="+mj-lt"/>
            </a:endParaRPr>
          </a:p>
        </p:txBody>
      </p:sp>
      <p:sp>
        <p:nvSpPr>
          <p:cNvPr id="6" name="Rectangle 5"/>
          <p:cNvSpPr/>
          <p:nvPr/>
        </p:nvSpPr>
        <p:spPr>
          <a:xfrm>
            <a:off x="405442" y="2350823"/>
            <a:ext cx="11157438" cy="3477875"/>
          </a:xfrm>
          <a:prstGeom prst="rect">
            <a:avLst/>
          </a:prstGeom>
        </p:spPr>
        <p:txBody>
          <a:bodyPr wrap="square">
            <a:spAutoFit/>
          </a:bodyPr>
          <a:lstStyle/>
          <a:p>
            <a:pPr marL="457200" indent="-457200" algn="just">
              <a:buFont typeface="Arial" panose="020B0604020202020204" pitchFamily="34" charset="0"/>
              <a:buChar char="•"/>
            </a:pPr>
            <a:endParaRPr lang="en-US" sz="2000" dirty="0" smtClean="0"/>
          </a:p>
          <a:p>
            <a:pPr marL="457200" indent="-457200" algn="just">
              <a:buFont typeface="Arial" panose="020B0604020202020204" pitchFamily="34" charset="0"/>
              <a:buChar char="•"/>
            </a:pPr>
            <a:r>
              <a:rPr lang="ro-RO" sz="2000" dirty="0" smtClean="0"/>
              <a:t>Din </a:t>
            </a:r>
            <a:r>
              <a:rPr lang="ro-RO" sz="2000" dirty="0"/>
              <a:t>2003, România are un </a:t>
            </a:r>
            <a:r>
              <a:rPr lang="ro-RO" sz="2000" b="1" dirty="0"/>
              <a:t>parteneriat strategic cu Marea Britanie</a:t>
            </a:r>
            <a:r>
              <a:rPr lang="ro-RO" sz="2000" dirty="0"/>
              <a:t>, angajament reînnoit și aprofundat în 2011. </a:t>
            </a:r>
            <a:endParaRPr lang="ro-RO" sz="2000" dirty="0" smtClean="0"/>
          </a:p>
          <a:p>
            <a:pPr marL="457200" indent="-457200" algn="just">
              <a:buFont typeface="Arial" panose="020B0604020202020204" pitchFamily="34" charset="0"/>
              <a:buChar char="•"/>
            </a:pPr>
            <a:endParaRPr lang="ro-RO" sz="2000" dirty="0" smtClean="0"/>
          </a:p>
          <a:p>
            <a:pPr marL="457200" indent="-457200" algn="just">
              <a:buFont typeface="Arial" panose="020B0604020202020204" pitchFamily="34" charset="0"/>
              <a:buChar char="•"/>
            </a:pPr>
            <a:r>
              <a:rPr lang="ro-RO" sz="2000" dirty="0" smtClean="0"/>
              <a:t>Cooperarea </a:t>
            </a:r>
            <a:r>
              <a:rPr lang="ro-RO" sz="2000" dirty="0"/>
              <a:t>cu Marea Britanie are o relevanță aparte pentru România în domeniile </a:t>
            </a:r>
            <a:r>
              <a:rPr lang="ro-RO" sz="2000" b="1" dirty="0"/>
              <a:t>economic, cultural și educațional</a:t>
            </a:r>
            <a:r>
              <a:rPr lang="ro-RO" sz="2000" dirty="0"/>
              <a:t>, dar și prin prisma </a:t>
            </a:r>
            <a:r>
              <a:rPr lang="ro-RO" sz="2000" b="1" dirty="0"/>
              <a:t>comunității de români </a:t>
            </a:r>
            <a:r>
              <a:rPr lang="ro-RO" sz="2000" dirty="0"/>
              <a:t>care trăiesc, studiază și lucrează în Marea Britanie. </a:t>
            </a:r>
          </a:p>
          <a:p>
            <a:pPr algn="just"/>
            <a:endParaRPr lang="en-US" sz="2000" dirty="0"/>
          </a:p>
          <a:p>
            <a:pPr marL="457200" indent="-457200" algn="just">
              <a:buFont typeface="Arial" panose="020B0604020202020204" pitchFamily="34" charset="0"/>
              <a:buChar char="•"/>
            </a:pPr>
            <a:r>
              <a:rPr lang="ro-RO" sz="2000" dirty="0"/>
              <a:t>Prioritară pentru România este și </a:t>
            </a:r>
            <a:r>
              <a:rPr lang="ro-RO" sz="2000" b="1" dirty="0"/>
              <a:t>dimensiunea strategică a parteneriatului cu UK</a:t>
            </a:r>
            <a:r>
              <a:rPr lang="ro-RO" sz="2000" dirty="0"/>
              <a:t>, ancorată în angajamentul comun al celor două state de a contribui în mod substanțial la formatele de cooperare euro-atlantică destinate garantării securității comune și a cooperării cu actori externi.</a:t>
            </a:r>
            <a:endParaRPr lang="en-US" sz="2000" i="1" dirty="0"/>
          </a:p>
        </p:txBody>
      </p:sp>
      <p:sp>
        <p:nvSpPr>
          <p:cNvPr id="9" name="Slide Number Placeholder 8"/>
          <p:cNvSpPr>
            <a:spLocks noGrp="1"/>
          </p:cNvSpPr>
          <p:nvPr>
            <p:ph type="sldNum" sz="quarter" idx="12"/>
          </p:nvPr>
        </p:nvSpPr>
        <p:spPr/>
        <p:txBody>
          <a:bodyPr/>
          <a:lstStyle/>
          <a:p>
            <a:fld id="{63C1F4E4-7891-48B6-9E54-8CAEEC04DEA9}" type="slidenum">
              <a:rPr lang="ro-RO" smtClean="0"/>
              <a:t>6</a:t>
            </a:fld>
            <a:endParaRPr lang="ro-RO"/>
          </a:p>
        </p:txBody>
      </p:sp>
    </p:spTree>
    <p:extLst>
      <p:ext uri="{BB962C8B-B14F-4D97-AF65-F5344CB8AC3E}">
        <p14:creationId xmlns:p14="http://schemas.microsoft.com/office/powerpoint/2010/main" val="16164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2561" y="61546"/>
            <a:ext cx="12086491" cy="6798651"/>
          </a:xfrm>
          <a:prstGeom prst="rect">
            <a:avLst/>
          </a:prstGeom>
        </p:spPr>
      </p:pic>
      <p:sp>
        <p:nvSpPr>
          <p:cNvPr id="5" name="Rectangle 4"/>
          <p:cNvSpPr/>
          <p:nvPr/>
        </p:nvSpPr>
        <p:spPr>
          <a:xfrm>
            <a:off x="664234" y="349647"/>
            <a:ext cx="6055890" cy="707886"/>
          </a:xfrm>
          <a:prstGeom prst="rect">
            <a:avLst/>
          </a:prstGeom>
        </p:spPr>
        <p:txBody>
          <a:bodyPr wrap="square">
            <a:spAutoFit/>
          </a:bodyPr>
          <a:lstStyle/>
          <a:p>
            <a:r>
              <a:rPr lang="en-US" sz="4000" b="1" dirty="0">
                <a:solidFill>
                  <a:schemeClr val="bg2"/>
                </a:solidFill>
                <a:latin typeface="+mj-lt"/>
              </a:rPr>
              <a:t>II. </a:t>
            </a:r>
            <a:r>
              <a:rPr lang="ro-RO" sz="4000" b="1" dirty="0">
                <a:solidFill>
                  <a:schemeClr val="bg2"/>
                </a:solidFill>
                <a:latin typeface="+mj-lt"/>
              </a:rPr>
              <a:t>Context</a:t>
            </a:r>
            <a:endParaRPr lang="en-US" sz="4000" dirty="0">
              <a:solidFill>
                <a:schemeClr val="bg2"/>
              </a:solidFill>
              <a:latin typeface="+mj-lt"/>
            </a:endParaRPr>
          </a:p>
        </p:txBody>
      </p:sp>
      <p:sp>
        <p:nvSpPr>
          <p:cNvPr id="6" name="Rectangle 5"/>
          <p:cNvSpPr/>
          <p:nvPr/>
        </p:nvSpPr>
        <p:spPr>
          <a:xfrm>
            <a:off x="516922" y="1680197"/>
            <a:ext cx="11465169" cy="5047536"/>
          </a:xfrm>
          <a:prstGeom prst="rect">
            <a:avLst/>
          </a:prstGeom>
        </p:spPr>
        <p:txBody>
          <a:bodyPr wrap="square">
            <a:spAutoFit/>
          </a:bodyPr>
          <a:lstStyle/>
          <a:p>
            <a:pPr algn="just"/>
            <a:endParaRPr lang="ro-RO" dirty="0" smtClean="0"/>
          </a:p>
          <a:p>
            <a:pPr algn="just"/>
            <a:endParaRPr lang="ro-RO" sz="2400" dirty="0" smtClean="0"/>
          </a:p>
          <a:p>
            <a:pPr marL="342900" indent="-342900" algn="just">
              <a:buFont typeface="Arial" panose="020B0604020202020204" pitchFamily="34" charset="0"/>
              <a:buChar char="•"/>
            </a:pPr>
            <a:r>
              <a:rPr lang="ro-RO" sz="2000" dirty="0" smtClean="0"/>
              <a:t>În </a:t>
            </a:r>
            <a:r>
              <a:rPr lang="ro-RO" sz="2000" dirty="0"/>
              <a:t>luna iunie 2016, prin referendum popular, Marea Britanie a ales ieșirea din Uniunea Europeană. În consecință, Guvernul britanic </a:t>
            </a:r>
            <a:r>
              <a:rPr lang="ro-RO" sz="2000" b="1" dirty="0"/>
              <a:t>a declanșat, la 29 martie 2017, procedurile de retragere din Uniunea Europeană</a:t>
            </a:r>
            <a:r>
              <a:rPr lang="ro-RO" sz="2000" dirty="0"/>
              <a:t>, conform art. 50 din Tratatul Uniunii Europene. </a:t>
            </a:r>
            <a:endParaRPr lang="ro-RO" sz="2000" dirty="0" smtClean="0"/>
          </a:p>
          <a:p>
            <a:pPr algn="just"/>
            <a:endParaRPr lang="en-US" sz="2000" dirty="0"/>
          </a:p>
          <a:p>
            <a:pPr marL="342900" indent="-342900" algn="just">
              <a:buFont typeface="Arial" panose="020B0604020202020204" pitchFamily="34" charset="0"/>
              <a:buChar char="•"/>
            </a:pPr>
            <a:r>
              <a:rPr lang="ro-RO" sz="2000" dirty="0"/>
              <a:t>Negocierile pentru stabilirea termenilor de retragere pot dura maximum doi ani. </a:t>
            </a:r>
            <a:r>
              <a:rPr lang="ro-RO" sz="2000" b="1" dirty="0"/>
              <a:t>La 30 martie 2019, pe perioada deținerii de către România a președinției Consiliului UE, Marea Britanie ar urma să piardă statutul de membru U</a:t>
            </a:r>
            <a:r>
              <a:rPr lang="ro-RO" sz="2000" dirty="0"/>
              <a:t>E.  (</a:t>
            </a:r>
            <a:r>
              <a:rPr lang="ro-RO" sz="2000" i="1" dirty="0"/>
              <a:t>În practică, este posibil ca această perioadă să fie urmată de un interval tranzitoriu care să permită clarificarea unor aspecte rămase pendinte în cadrul negocierilor</a:t>
            </a:r>
            <a:r>
              <a:rPr lang="ro-RO" sz="2000" i="1" dirty="0" smtClean="0"/>
              <a:t>.)</a:t>
            </a:r>
          </a:p>
          <a:p>
            <a:pPr marL="342900" indent="-342900" algn="just">
              <a:buFont typeface="Arial" panose="020B0604020202020204" pitchFamily="34" charset="0"/>
              <a:buChar char="•"/>
            </a:pPr>
            <a:endParaRPr lang="ro-RO" sz="2000" i="1" dirty="0"/>
          </a:p>
          <a:p>
            <a:pPr marL="342900" indent="-342900" algn="just">
              <a:buFont typeface="Arial" panose="020B0604020202020204" pitchFamily="34" charset="0"/>
              <a:buChar char="•"/>
            </a:pPr>
            <a:r>
              <a:rPr lang="ro-RO" sz="2000" dirty="0"/>
              <a:t>Negocierile au loc între o </a:t>
            </a:r>
            <a:r>
              <a:rPr lang="ro-RO" sz="2000" b="1" dirty="0"/>
              <a:t>echipă a Comisiei Europene, condusă de Michel </a:t>
            </a:r>
            <a:r>
              <a:rPr lang="ro-RO" sz="2000" b="1" dirty="0" err="1"/>
              <a:t>Barnier</a:t>
            </a:r>
            <a:r>
              <a:rPr lang="ro-RO" sz="2000" dirty="0"/>
              <a:t>, pe baza unui </a:t>
            </a:r>
            <a:r>
              <a:rPr lang="ro-RO" sz="2000" b="1" dirty="0"/>
              <a:t>mandat </a:t>
            </a:r>
            <a:r>
              <a:rPr lang="ro-RO" sz="2000" dirty="0"/>
              <a:t>formulat de statele membre reunite în Consiliul European și în Consiliul UE, și o </a:t>
            </a:r>
            <a:r>
              <a:rPr lang="ro-RO" sz="2000" b="1" dirty="0"/>
              <a:t>echipă omoloagă a UK, condusă de ministrul pentru ieșirea din UE (în prezent David Davis)</a:t>
            </a:r>
            <a:r>
              <a:rPr lang="ro-RO" sz="2000" dirty="0"/>
              <a:t>. </a:t>
            </a:r>
          </a:p>
          <a:p>
            <a:pPr marL="342900" indent="-342900" algn="just">
              <a:buFont typeface="Arial" panose="020B0604020202020204" pitchFamily="34" charset="0"/>
              <a:buChar char="•"/>
            </a:pPr>
            <a:endParaRPr lang="ro-RO" sz="2000" i="1" dirty="0"/>
          </a:p>
          <a:p>
            <a:pPr marL="342900" indent="-342900" algn="just">
              <a:buFont typeface="Arial" panose="020B0604020202020204" pitchFamily="34" charset="0"/>
              <a:buChar char="•"/>
            </a:pPr>
            <a:endParaRPr lang="ro-RO" sz="2000" i="1" dirty="0"/>
          </a:p>
        </p:txBody>
      </p:sp>
      <p:sp>
        <p:nvSpPr>
          <p:cNvPr id="9" name="Slide Number Placeholder 8"/>
          <p:cNvSpPr>
            <a:spLocks noGrp="1"/>
          </p:cNvSpPr>
          <p:nvPr>
            <p:ph type="sldNum" sz="quarter" idx="12"/>
          </p:nvPr>
        </p:nvSpPr>
        <p:spPr/>
        <p:txBody>
          <a:bodyPr/>
          <a:lstStyle/>
          <a:p>
            <a:fld id="{63C1F4E4-7891-48B6-9E54-8CAEEC04DEA9}" type="slidenum">
              <a:rPr lang="ro-RO" smtClean="0"/>
              <a:t>7</a:t>
            </a:fld>
            <a:endParaRPr lang="ro-RO"/>
          </a:p>
        </p:txBody>
      </p:sp>
    </p:spTree>
    <p:extLst>
      <p:ext uri="{BB962C8B-B14F-4D97-AF65-F5344CB8AC3E}">
        <p14:creationId xmlns:p14="http://schemas.microsoft.com/office/powerpoint/2010/main" val="3465459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03995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396817" y="314544"/>
            <a:ext cx="6990566" cy="707886"/>
          </a:xfrm>
          <a:prstGeom prst="rect">
            <a:avLst/>
          </a:prstGeom>
        </p:spPr>
        <p:txBody>
          <a:bodyPr wrap="square">
            <a:spAutoFit/>
          </a:bodyPr>
          <a:lstStyle/>
          <a:p>
            <a:r>
              <a:rPr lang="en-US" sz="4000" b="1" dirty="0">
                <a:solidFill>
                  <a:schemeClr val="bg2"/>
                </a:solidFill>
                <a:latin typeface="+mj-lt"/>
              </a:rPr>
              <a:t>III. </a:t>
            </a:r>
            <a:r>
              <a:rPr lang="ro-RO" sz="4000" b="1" dirty="0">
                <a:solidFill>
                  <a:schemeClr val="bg2"/>
                </a:solidFill>
                <a:latin typeface="+mj-lt"/>
              </a:rPr>
              <a:t>Procesul de negociere</a:t>
            </a:r>
            <a:endParaRPr lang="en-US" sz="4000" dirty="0">
              <a:solidFill>
                <a:schemeClr val="bg2"/>
              </a:solidFill>
              <a:latin typeface="+mj-lt"/>
            </a:endParaRPr>
          </a:p>
        </p:txBody>
      </p:sp>
      <p:sp>
        <p:nvSpPr>
          <p:cNvPr id="6" name="Rectangle 5"/>
          <p:cNvSpPr/>
          <p:nvPr/>
        </p:nvSpPr>
        <p:spPr>
          <a:xfrm>
            <a:off x="396817" y="1870075"/>
            <a:ext cx="11378241" cy="3477875"/>
          </a:xfrm>
          <a:prstGeom prst="rect">
            <a:avLst/>
          </a:prstGeom>
        </p:spPr>
        <p:txBody>
          <a:bodyPr wrap="square">
            <a:spAutoFit/>
          </a:bodyPr>
          <a:lstStyle/>
          <a:p>
            <a:pPr algn="just"/>
            <a:endParaRPr lang="ro-RO" sz="2000" dirty="0"/>
          </a:p>
          <a:p>
            <a:pPr marL="342900" indent="-342900" algn="just">
              <a:buFont typeface="Arial" panose="020B0604020202020204" pitchFamily="34" charset="0"/>
              <a:buChar char="•"/>
            </a:pPr>
            <a:r>
              <a:rPr lang="ro-RO" sz="2000" dirty="0"/>
              <a:t>Discuțiile ating aproape întreg acquis-</a:t>
            </a:r>
            <a:r>
              <a:rPr lang="ro-RO" sz="2000" dirty="0" err="1"/>
              <a:t>ul</a:t>
            </a:r>
            <a:r>
              <a:rPr lang="ro-RO" sz="2000" dirty="0"/>
              <a:t> UE, adică majoritatea sectoarelor vieții economice, financiare sau sociale, în plan intern, precum și cvasi-totalitatea domeniilor de relații externe, în plan internațional. </a:t>
            </a:r>
          </a:p>
          <a:p>
            <a:pPr algn="just"/>
            <a:endParaRPr lang="ro-RO" sz="2000" b="1" dirty="0"/>
          </a:p>
          <a:p>
            <a:pPr marL="342900" indent="-342900" algn="just">
              <a:buFont typeface="Arial" panose="020B0604020202020204" pitchFamily="34" charset="0"/>
              <a:buChar char="•"/>
            </a:pPr>
            <a:r>
              <a:rPr lang="ro-RO" sz="2000" b="1" dirty="0"/>
              <a:t>Se desfășoară în două etape, </a:t>
            </a:r>
            <a:r>
              <a:rPr lang="ro-RO" sz="2000" dirty="0"/>
              <a:t>această abordare reflectând obiectivul UE de a obține mai întâi un acord privind principiile retragerii, iar abia apoi de a aborda viitorul relației. </a:t>
            </a:r>
            <a:endParaRPr lang="ro-RO" sz="2000" dirty="0" smtClean="0"/>
          </a:p>
          <a:p>
            <a:pPr marL="342900" indent="-342900" algn="just">
              <a:buFont typeface="Arial" panose="020B0604020202020204" pitchFamily="34" charset="0"/>
              <a:buChar char="•"/>
            </a:pPr>
            <a:endParaRPr lang="ro-RO" sz="2000" dirty="0"/>
          </a:p>
          <a:p>
            <a:pPr marL="342900" indent="-342900" algn="just">
              <a:buFont typeface="Arial" panose="020B0604020202020204" pitchFamily="34" charset="0"/>
              <a:buChar char="•"/>
            </a:pPr>
            <a:endParaRPr lang="ro-RO" sz="2000" dirty="0" smtClean="0"/>
          </a:p>
          <a:p>
            <a:pPr marL="342900" indent="-342900" algn="just">
              <a:buFont typeface="Arial" panose="020B0604020202020204" pitchFamily="34" charset="0"/>
              <a:buChar char="•"/>
            </a:pPr>
            <a:endParaRPr lang="ro-RO" sz="2000" dirty="0" smtClean="0"/>
          </a:p>
          <a:p>
            <a:pPr marL="342900" indent="-342900" algn="just">
              <a:buFont typeface="Arial" panose="020B0604020202020204" pitchFamily="34" charset="0"/>
              <a:buChar char="•"/>
            </a:pPr>
            <a:endParaRPr lang="ro-RO" sz="2000" dirty="0" smtClean="0"/>
          </a:p>
          <a:p>
            <a:pPr marL="342900" indent="-342900" algn="just">
              <a:buFont typeface="Arial" panose="020B0604020202020204" pitchFamily="34" charset="0"/>
              <a:buChar char="•"/>
            </a:pPr>
            <a:endParaRPr lang="ro-RO" sz="2000" dirty="0"/>
          </a:p>
        </p:txBody>
      </p:sp>
      <p:sp>
        <p:nvSpPr>
          <p:cNvPr id="9" name="Slide Number Placeholder 8"/>
          <p:cNvSpPr>
            <a:spLocks noGrp="1"/>
          </p:cNvSpPr>
          <p:nvPr>
            <p:ph type="sldNum" sz="quarter" idx="12"/>
          </p:nvPr>
        </p:nvSpPr>
        <p:spPr/>
        <p:txBody>
          <a:bodyPr/>
          <a:lstStyle/>
          <a:p>
            <a:fld id="{63C1F4E4-7891-48B6-9E54-8CAEEC04DEA9}" type="slidenum">
              <a:rPr lang="ro-RO" smtClean="0"/>
              <a:t>8</a:t>
            </a:fld>
            <a:endParaRPr lang="ro-RO"/>
          </a:p>
        </p:txBody>
      </p:sp>
      <p:graphicFrame>
        <p:nvGraphicFramePr>
          <p:cNvPr id="8" name="Diagram 7"/>
          <p:cNvGraphicFramePr/>
          <p:nvPr>
            <p:extLst>
              <p:ext uri="{D42A27DB-BD31-4B8C-83A1-F6EECF244321}">
                <p14:modId xmlns:p14="http://schemas.microsoft.com/office/powerpoint/2010/main" val="1981465120"/>
              </p:ext>
            </p:extLst>
          </p:nvPr>
        </p:nvGraphicFramePr>
        <p:xfrm>
          <a:off x="622852" y="2928730"/>
          <a:ext cx="11152206" cy="472035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102826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424132" y="320020"/>
            <a:ext cx="7015008" cy="707886"/>
          </a:xfrm>
          <a:prstGeom prst="rect">
            <a:avLst/>
          </a:prstGeom>
        </p:spPr>
        <p:txBody>
          <a:bodyPr wrap="square">
            <a:spAutoFit/>
          </a:bodyPr>
          <a:lstStyle/>
          <a:p>
            <a:r>
              <a:rPr lang="en-US" sz="4000" b="1" dirty="0">
                <a:solidFill>
                  <a:schemeClr val="bg2"/>
                </a:solidFill>
                <a:latin typeface="+mj-lt"/>
              </a:rPr>
              <a:t>III. </a:t>
            </a:r>
            <a:r>
              <a:rPr lang="ro-RO" sz="4000" b="1" dirty="0">
                <a:solidFill>
                  <a:schemeClr val="bg2"/>
                </a:solidFill>
                <a:latin typeface="+mj-lt"/>
              </a:rPr>
              <a:t>Procesul de negociere</a:t>
            </a:r>
            <a:endParaRPr lang="en-US" sz="4000" dirty="0">
              <a:solidFill>
                <a:schemeClr val="bg2"/>
              </a:solidFill>
              <a:latin typeface="+mj-lt"/>
            </a:endParaRPr>
          </a:p>
        </p:txBody>
      </p:sp>
      <p:sp>
        <p:nvSpPr>
          <p:cNvPr id="6" name="Rectangle 5"/>
          <p:cNvSpPr/>
          <p:nvPr/>
        </p:nvSpPr>
        <p:spPr>
          <a:xfrm>
            <a:off x="363748" y="1253868"/>
            <a:ext cx="11464505" cy="4985980"/>
          </a:xfrm>
          <a:prstGeom prst="rect">
            <a:avLst/>
          </a:prstGeom>
        </p:spPr>
        <p:txBody>
          <a:bodyPr wrap="square">
            <a:spAutoFit/>
          </a:bodyPr>
          <a:lstStyle/>
          <a:p>
            <a:pPr algn="just"/>
            <a:endParaRPr lang="ro-RO" sz="2000" b="1" dirty="0" smtClean="0"/>
          </a:p>
          <a:p>
            <a:pPr algn="just"/>
            <a:endParaRPr lang="ro-RO" sz="2000" b="1" dirty="0"/>
          </a:p>
          <a:p>
            <a:pPr algn="just"/>
            <a:endParaRPr lang="ro-RO" sz="2200" b="1" dirty="0" smtClean="0"/>
          </a:p>
          <a:p>
            <a:pPr algn="just"/>
            <a:r>
              <a:rPr lang="ro-RO" sz="2200" b="1" dirty="0" smtClean="0"/>
              <a:t>Negocierile </a:t>
            </a:r>
            <a:r>
              <a:rPr lang="ro-RO" sz="2200" b="1" dirty="0"/>
              <a:t>din partea UE 27 sunt derulate în baza unor linii directoare adoptate de Consiliul European special (art. 50) din 29 aprilie 2017. </a:t>
            </a:r>
          </a:p>
          <a:p>
            <a:pPr marL="342900" indent="-342900" algn="just">
              <a:buFont typeface="Arial" panose="020B0604020202020204" pitchFamily="34" charset="0"/>
              <a:buChar char="•"/>
            </a:pPr>
            <a:r>
              <a:rPr lang="ro-RO" dirty="0"/>
              <a:t>Acestea definesc cadrul negocierilor și stabilesc pozițiile și principiile generale ale UE în cadrul discuțiilor, reprezentând baza mandatului UE 27.</a:t>
            </a:r>
          </a:p>
          <a:p>
            <a:pPr algn="just"/>
            <a:r>
              <a:rPr lang="ro-RO" sz="2400" dirty="0"/>
              <a:t> </a:t>
            </a:r>
          </a:p>
          <a:p>
            <a:pPr algn="just"/>
            <a:r>
              <a:rPr lang="ro-RO" sz="2200" b="1" dirty="0"/>
              <a:t>Principalul obiectiv al negocierilor îl constituie asigurarea unei retrageri ordonate a Marii Britanii din UE.</a:t>
            </a:r>
            <a:r>
              <a:rPr lang="ro-RO" sz="2200" dirty="0"/>
              <a:t>  </a:t>
            </a:r>
          </a:p>
          <a:p>
            <a:pPr marL="342900" indent="-342900" algn="just">
              <a:buFont typeface="Arial" panose="020B0604020202020204" pitchFamily="34" charset="0"/>
              <a:buChar char="•"/>
            </a:pPr>
            <a:r>
              <a:rPr lang="ro-RO" dirty="0"/>
              <a:t>În acest sens, negocierile se bazează pe trei principii fundamentale:</a:t>
            </a:r>
            <a:endParaRPr lang="en-US" dirty="0"/>
          </a:p>
          <a:p>
            <a:pPr marL="1143000" lvl="0" indent="-457200" algn="just">
              <a:buFont typeface="Wingdings" panose="05000000000000000000" pitchFamily="2" charset="2"/>
              <a:buChar char="ü"/>
              <a:tabLst>
                <a:tab pos="1143000" algn="l"/>
              </a:tabLst>
            </a:pPr>
            <a:r>
              <a:rPr lang="ro-RO" dirty="0"/>
              <a:t>păstrarea unității UE27 și evitarea negocierilor bilaterale;</a:t>
            </a:r>
            <a:endParaRPr lang="en-US" dirty="0"/>
          </a:p>
          <a:p>
            <a:pPr marL="1143000" lvl="0" indent="-457200" algn="just">
              <a:buFont typeface="Wingdings" panose="05000000000000000000" pitchFamily="2" charset="2"/>
              <a:buChar char="ü"/>
              <a:tabLst>
                <a:tab pos="1143000" algn="l"/>
              </a:tabLst>
            </a:pPr>
            <a:r>
              <a:rPr lang="ro-RO" i="1" dirty="0"/>
              <a:t>secvențialitatea negocierilor </a:t>
            </a:r>
            <a:r>
              <a:rPr lang="ro-RO" dirty="0"/>
              <a:t>(nu se vor discuta aspecte privind relațiile viitoare decât după realizarea unui progres suficient în privința acordului de retragere);</a:t>
            </a:r>
            <a:endParaRPr lang="en-US" dirty="0"/>
          </a:p>
          <a:p>
            <a:pPr marL="1143000" lvl="0" indent="-457200" algn="just">
              <a:buFont typeface="Wingdings" panose="05000000000000000000" pitchFamily="2" charset="2"/>
              <a:buChar char="ü"/>
              <a:tabLst>
                <a:tab pos="1143000" algn="l"/>
              </a:tabLst>
            </a:pPr>
            <a:r>
              <a:rPr lang="ro-RO" i="1" dirty="0"/>
              <a:t>păstrarea integrității pieței unic</a:t>
            </a:r>
            <a:r>
              <a:rPr lang="ro-RO" dirty="0"/>
              <a:t>e și garantarea faptului că un stat terț nu va avea aceleași beneficii ca un stat membru UE. </a:t>
            </a:r>
            <a:endParaRPr lang="en-US" dirty="0"/>
          </a:p>
        </p:txBody>
      </p:sp>
      <p:sp>
        <p:nvSpPr>
          <p:cNvPr id="9" name="Slide Number Placeholder 8"/>
          <p:cNvSpPr>
            <a:spLocks noGrp="1"/>
          </p:cNvSpPr>
          <p:nvPr>
            <p:ph type="sldNum" sz="quarter" idx="12"/>
          </p:nvPr>
        </p:nvSpPr>
        <p:spPr/>
        <p:txBody>
          <a:bodyPr/>
          <a:lstStyle/>
          <a:p>
            <a:fld id="{63C1F4E4-7891-48B6-9E54-8CAEEC04DEA9}" type="slidenum">
              <a:rPr lang="ro-RO" smtClean="0"/>
              <a:t>9</a:t>
            </a:fld>
            <a:endParaRPr lang="ro-RO"/>
          </a:p>
        </p:txBody>
      </p:sp>
    </p:spTree>
    <p:extLst>
      <p:ext uri="{BB962C8B-B14F-4D97-AF65-F5344CB8AC3E}">
        <p14:creationId xmlns:p14="http://schemas.microsoft.com/office/powerpoint/2010/main" val="2519645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4290</TotalTime>
  <Words>4704</Words>
  <Application>Microsoft Office PowerPoint</Application>
  <PresentationFormat>Custom</PresentationFormat>
  <Paragraphs>401</Paragraphs>
  <Slides>41</Slides>
  <Notes>5</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Comitetul de Coordonare Afaceri Europene</dc:title>
  <dc:creator>Tentis Mihai</dc:creator>
  <cp:lastModifiedBy>Bogdana Mihaela Toader</cp:lastModifiedBy>
  <cp:revision>236</cp:revision>
  <cp:lastPrinted>2017-08-03T11:24:08Z</cp:lastPrinted>
  <dcterms:created xsi:type="dcterms:W3CDTF">2017-07-14T04:59:14Z</dcterms:created>
  <dcterms:modified xsi:type="dcterms:W3CDTF">2017-10-06T09:37:29Z</dcterms:modified>
</cp:coreProperties>
</file>